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media/image35.jpg" ContentType="image/jpg"/>
  <Override PartName="/ppt/media/image36.jpg" ContentType="image/jpg"/>
  <Override PartName="/ppt/media/image37.jpg" ContentType="image/jpg"/>
  <Override PartName="/ppt/media/image38.jpg" ContentType="image/jpg"/>
  <Override PartName="/ppt/media/image39.jpg" ContentType="image/jpg"/>
  <Override PartName="/ppt/media/image40.jpg" ContentType="image/jpg"/>
  <Override PartName="/ppt/media/image41.jpg" ContentType="image/jpg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6"/>
  </p:notesMasterIdLst>
  <p:handoutMasterIdLst>
    <p:handoutMasterId r:id="rId77"/>
  </p:handoutMasterIdLst>
  <p:sldIdLst>
    <p:sldId id="274" r:id="rId2"/>
    <p:sldId id="371" r:id="rId3"/>
    <p:sldId id="374" r:id="rId4"/>
    <p:sldId id="375" r:id="rId5"/>
    <p:sldId id="376" r:id="rId6"/>
    <p:sldId id="377" r:id="rId7"/>
    <p:sldId id="378" r:id="rId8"/>
    <p:sldId id="379" r:id="rId9"/>
    <p:sldId id="380" r:id="rId10"/>
    <p:sldId id="381" r:id="rId11"/>
    <p:sldId id="382" r:id="rId12"/>
    <p:sldId id="383" r:id="rId13"/>
    <p:sldId id="384" r:id="rId14"/>
    <p:sldId id="385" r:id="rId15"/>
    <p:sldId id="386" r:id="rId16"/>
    <p:sldId id="387" r:id="rId17"/>
    <p:sldId id="388" r:id="rId18"/>
    <p:sldId id="389" r:id="rId19"/>
    <p:sldId id="390" r:id="rId20"/>
    <p:sldId id="391" r:id="rId21"/>
    <p:sldId id="392" r:id="rId22"/>
    <p:sldId id="393" r:id="rId23"/>
    <p:sldId id="394" r:id="rId24"/>
    <p:sldId id="395" r:id="rId25"/>
    <p:sldId id="396" r:id="rId26"/>
    <p:sldId id="397" r:id="rId27"/>
    <p:sldId id="398" r:id="rId28"/>
    <p:sldId id="399" r:id="rId29"/>
    <p:sldId id="400" r:id="rId30"/>
    <p:sldId id="401" r:id="rId31"/>
    <p:sldId id="402" r:id="rId32"/>
    <p:sldId id="403" r:id="rId33"/>
    <p:sldId id="404" r:id="rId34"/>
    <p:sldId id="408" r:id="rId35"/>
    <p:sldId id="407" r:id="rId36"/>
    <p:sldId id="257" r:id="rId37"/>
    <p:sldId id="368" r:id="rId38"/>
    <p:sldId id="418" r:id="rId39"/>
    <p:sldId id="258" r:id="rId40"/>
    <p:sldId id="267" r:id="rId41"/>
    <p:sldId id="259" r:id="rId42"/>
    <p:sldId id="417" r:id="rId43"/>
    <p:sldId id="370" r:id="rId44"/>
    <p:sldId id="268" r:id="rId45"/>
    <p:sldId id="419" r:id="rId46"/>
    <p:sldId id="261" r:id="rId47"/>
    <p:sldId id="269" r:id="rId48"/>
    <p:sldId id="262" r:id="rId49"/>
    <p:sldId id="270" r:id="rId50"/>
    <p:sldId id="263" r:id="rId51"/>
    <p:sldId id="406" r:id="rId52"/>
    <p:sldId id="415" r:id="rId53"/>
    <p:sldId id="416" r:id="rId54"/>
    <p:sldId id="264" r:id="rId55"/>
    <p:sldId id="272" r:id="rId56"/>
    <p:sldId id="265" r:id="rId57"/>
    <p:sldId id="273" r:id="rId58"/>
    <p:sldId id="409" r:id="rId59"/>
    <p:sldId id="410" r:id="rId60"/>
    <p:sldId id="411" r:id="rId61"/>
    <p:sldId id="412" r:id="rId62"/>
    <p:sldId id="413" r:id="rId63"/>
    <p:sldId id="420" r:id="rId64"/>
    <p:sldId id="421" r:id="rId65"/>
    <p:sldId id="414" r:id="rId66"/>
    <p:sldId id="277" r:id="rId67"/>
    <p:sldId id="276" r:id="rId68"/>
    <p:sldId id="278" r:id="rId69"/>
    <p:sldId id="279" r:id="rId70"/>
    <p:sldId id="281" r:id="rId71"/>
    <p:sldId id="334" r:id="rId72"/>
    <p:sldId id="335" r:id="rId73"/>
    <p:sldId id="336" r:id="rId74"/>
    <p:sldId id="337" r:id="rId75"/>
  </p:sldIdLst>
  <p:sldSz cx="12192000" cy="6858000"/>
  <p:notesSz cx="6797675" cy="987425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5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B83D4-9894-4948-99B6-297E74F4C5DE}" type="datetimeFigureOut">
              <a:rPr lang="zh-TW" altLang="en-US" smtClean="0"/>
              <a:t>2024/10/30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3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D048F9-4BE0-4179-BDEB-C527F185D3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89101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92E998-8B3C-4F83-A40D-F1739878680E}" type="datetimeFigureOut">
              <a:rPr lang="zh-TW" altLang="en-US" smtClean="0"/>
              <a:t>2024/10/30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93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49688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331B8C-AA35-4B27-AA83-DAB0906958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02165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8" Type="http://schemas.openxmlformats.org/officeDocument/2006/relationships/hyperlink" Target="http://wiki.mbalib.com/zh-tw/%E6%BD%AE%E6%B1%90%E8%83%BD" TargetMode="External"/><Relationship Id="rId3" Type="http://schemas.openxmlformats.org/officeDocument/2006/relationships/hyperlink" Target="http://wiki.mbalib.com/zh-tw/%E7%9F%B3%E6%B2%B9" TargetMode="External"/><Relationship Id="rId7" Type="http://schemas.openxmlformats.org/officeDocument/2006/relationships/hyperlink" Target="http://wiki.mbalib.com/zh-tw/%E6%96%B0%E8%83%BD%E6%BA%90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iki.mbalib.com/zh-tw/%E7%85%A4%E7%82%AD" TargetMode="External"/><Relationship Id="rId5" Type="http://schemas.openxmlformats.org/officeDocument/2006/relationships/hyperlink" Target="http://wiki.mbalib.com/zh-tw/%E5%A4%A9%E7%84%B6%E6%B0%94" TargetMode="External"/><Relationship Id="rId4" Type="http://schemas.openxmlformats.org/officeDocument/2006/relationships/hyperlink" Target="http://wiki.mbalib.com/zh-tw/%E8%83%BD%E6%BA%90" TargetMode="Externa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ttoday.net/news/20150320/481618.htm" TargetMode="External"/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ec.tynt.com/b/rf?id=bGee2M3Q0r4iaCacwqm_6r&amp;u=ETtoday" TargetMode="External"/><Relationship Id="rId4" Type="http://schemas.openxmlformats.org/officeDocument/2006/relationships/hyperlink" Target="http://ec.tynt.com/b/rw?id=bGee2M3Q0r4iaCacwqm_6r&amp;u=ETtodaynet" TargetMode="Externa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6387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B71BC07-EA4B-4626-8CCF-D7F083883556}" type="slidenum">
              <a:rPr lang="zh-TW" altLang="en-US" smtClean="0">
                <a:solidFill>
                  <a:prstClr val="black"/>
                </a:solidFill>
              </a:rPr>
              <a:pPr/>
              <a:t>2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2837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50179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D2D6918-5820-4631-88B8-227891D96013}" type="slidenum">
              <a:rPr lang="zh-TW" altLang="en-US" smtClean="0">
                <a:solidFill>
                  <a:prstClr val="black"/>
                </a:solidFill>
              </a:rPr>
              <a:pPr/>
              <a:t>17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9614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52227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1816E0A-DE71-43A1-A82B-213A47D1DBBA}" type="slidenum">
              <a:rPr lang="zh-TW" altLang="en-US" smtClean="0">
                <a:solidFill>
                  <a:prstClr val="black"/>
                </a:solidFill>
              </a:rPr>
              <a:pPr/>
              <a:t>18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851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60419" name="投影片編號版面配置區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522273B-CE90-4946-8537-5F96359E22F8}" type="slidenum">
              <a:rPr kumimoji="0" lang="zh-TW" altLang="en-US" sz="1200">
                <a:solidFill>
                  <a:prstClr val="black"/>
                </a:solidFill>
                <a:latin typeface="Calibri" pitchFamily="34" charset="0"/>
                <a:ea typeface="標楷體" pitchFamily="65" charset="-120"/>
              </a:rPr>
              <a:pPr algn="r"/>
              <a:t>19</a:t>
            </a:fld>
            <a:endParaRPr kumimoji="0" lang="en-US" altLang="zh-TW" sz="1200">
              <a:solidFill>
                <a:prstClr val="black"/>
              </a:solidFill>
              <a:latin typeface="Calibri" pitchFamily="34" charset="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425034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6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62467" name="投影片編號版面配置區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7F60FAC-1964-4BEE-8845-F0F8CF58124E}" type="slidenum">
              <a:rPr kumimoji="0" lang="zh-TW" altLang="en-US" sz="1200">
                <a:solidFill>
                  <a:prstClr val="black"/>
                </a:solidFill>
                <a:latin typeface="Calibri" pitchFamily="34" charset="0"/>
                <a:ea typeface="標楷體" pitchFamily="65" charset="-120"/>
              </a:rPr>
              <a:pPr algn="r"/>
              <a:t>20</a:t>
            </a:fld>
            <a:endParaRPr kumimoji="0" lang="en-US" altLang="zh-TW" sz="1200">
              <a:solidFill>
                <a:prstClr val="black"/>
              </a:solidFill>
              <a:latin typeface="Calibri" pitchFamily="34" charset="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495582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64515" name="投影片編號版面配置區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99EDC6F-BC95-42D9-89D2-7D8493F0B3E1}" type="slidenum">
              <a:rPr kumimoji="0" lang="zh-TW" altLang="en-US" sz="1200">
                <a:solidFill>
                  <a:prstClr val="black"/>
                </a:solidFill>
                <a:latin typeface="Calibri" pitchFamily="34" charset="0"/>
                <a:ea typeface="標楷體" pitchFamily="65" charset="-120"/>
              </a:rPr>
              <a:pPr algn="r"/>
              <a:t>21</a:t>
            </a:fld>
            <a:endParaRPr kumimoji="0" lang="en-US" altLang="zh-TW" sz="1200">
              <a:solidFill>
                <a:prstClr val="black"/>
              </a:solidFill>
              <a:latin typeface="Calibri" pitchFamily="34" charset="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626060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66563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4CC7E52-70B8-4CA7-BA53-79571305C549}" type="slidenum">
              <a:rPr lang="zh-TW" altLang="en-US" smtClean="0">
                <a:solidFill>
                  <a:prstClr val="black"/>
                </a:solidFill>
              </a:rPr>
              <a:pPr/>
              <a:t>22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8411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0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zh-TW" altLang="en-US"/>
              <a:t>清淤泥難在哪裡？主要難處有三：</a:t>
            </a:r>
          </a:p>
          <a:p>
            <a:r>
              <a:rPr lang="zh-TW" altLang="en-US" b="1"/>
              <a:t>難處一：舊的清太慢太少，新的來太快太多</a:t>
            </a:r>
            <a:endParaRPr lang="zh-TW" altLang="en-US"/>
          </a:p>
          <a:p>
            <a:r>
              <a:rPr lang="zh-TW" altLang="en-US"/>
              <a:t>清太慢太少，那清快一點不就得了？以石門水庫為例，淤積量約為</a:t>
            </a:r>
            <a:r>
              <a:rPr lang="en-US" altLang="zh-TW"/>
              <a:t>1</a:t>
            </a:r>
            <a:r>
              <a:rPr lang="zh-TW" altLang="en-US"/>
              <a:t>億立方公尺，但一台卡車卻只能載運約</a:t>
            </a:r>
            <a:r>
              <a:rPr lang="en-US" altLang="zh-TW"/>
              <a:t>12</a:t>
            </a:r>
            <a:r>
              <a:rPr lang="zh-TW" altLang="en-US"/>
              <a:t>立方公尺的淤泥，每天能清出</a:t>
            </a:r>
            <a:r>
              <a:rPr lang="en-US" altLang="zh-TW"/>
              <a:t>2000</a:t>
            </a:r>
            <a:r>
              <a:rPr lang="zh-TW" altLang="en-US"/>
              <a:t>噸就已經很多。這個速率下，大概需要耗時</a:t>
            </a:r>
            <a:r>
              <a:rPr lang="en-US" altLang="zh-TW"/>
              <a:t>5</a:t>
            </a:r>
            <a:r>
              <a:rPr lang="zh-TW" altLang="en-US"/>
              <a:t>萬天，約</a:t>
            </a:r>
            <a:r>
              <a:rPr lang="en-US" altLang="zh-TW"/>
              <a:t>136</a:t>
            </a:r>
            <a:r>
              <a:rPr lang="zh-TW" altLang="en-US"/>
              <a:t>年才清的完。</a:t>
            </a:r>
          </a:p>
          <a:p>
            <a:r>
              <a:rPr lang="zh-TW" altLang="en-US"/>
              <a:t>此外，水庫上游的水土保持往往不佳，颱風一來，大量的泥沙也就跟著滑落水庫。</a:t>
            </a:r>
            <a:r>
              <a:rPr lang="en-US" altLang="zh-TW"/>
              <a:t>2004</a:t>
            </a:r>
            <a:r>
              <a:rPr lang="zh-TW" altLang="en-US"/>
              <a:t>年的敏督利颱風，一次就為石門水庫帶來了</a:t>
            </a:r>
            <a:r>
              <a:rPr lang="en-US" altLang="zh-TW"/>
              <a:t>2700</a:t>
            </a:r>
            <a:r>
              <a:rPr lang="zh-TW" altLang="en-US"/>
              <a:t>多萬立方公尺的淤泥，清淤速度完全跟不上淤積速度。</a:t>
            </a:r>
          </a:p>
          <a:p>
            <a:r>
              <a:rPr lang="zh-TW" altLang="en-US" b="1"/>
              <a:t> 難處二：清出來的淤泥無處去</a:t>
            </a:r>
            <a:endParaRPr lang="zh-TW" altLang="en-US"/>
          </a:p>
          <a:p>
            <a:r>
              <a:rPr lang="zh-TW" altLang="en-US"/>
              <a:t>清出的淤泥要往哪去是另外一個問題。淤泥不比砂石，經濟效益極低，沒有什麼業者想要購買。過去石門水庫的淤泥往往被用來當作台北港填海造陸的材料，但現在台北港一期工程已經完工，清出來的淤泥又不能隨意棄置，反而無處可去。</a:t>
            </a:r>
          </a:p>
          <a:p>
            <a:r>
              <a:rPr lang="zh-TW" altLang="en-US" b="1"/>
              <a:t>難處三：施工難度高</a:t>
            </a:r>
            <a:endParaRPr lang="zh-TW" altLang="en-US"/>
          </a:p>
          <a:p>
            <a:r>
              <a:rPr lang="zh-TW" altLang="en-US"/>
              <a:t>淤泥往往淤積於水庫底部，雖然大旱，但水庫中仍然有水，清淤的施工難度高，如果直接開挖，大家可想而知，水庫裡的水會因此太過混濁，無法飲用，因此只能用抽淤泥的方式，慢慢把淤泥抽出來。</a:t>
            </a:r>
          </a:p>
          <a:p>
            <a:r>
              <a:rPr lang="zh-TW" altLang="en-US"/>
              <a:t>水利專家指出，比較可行的解決方法是建造排沙設施。排沙設施可以在洩洪時，打開排砂口，讓水把底部的淤泥一併帶走，以石門水庫在蘇力颱風排沙時為例，一次排沙就成功排出</a:t>
            </a:r>
            <a:r>
              <a:rPr lang="en-US" altLang="zh-TW"/>
              <a:t>6</a:t>
            </a:r>
            <a:r>
              <a:rPr lang="zh-TW" altLang="en-US"/>
              <a:t>萬噸淤泥，超過普通清淤方式一整個月的清淤量，但國內的老舊水庫目前大都尚未加裝。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68611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FBA28B9-0CC7-467A-B8F6-F893B1278DEC}" type="slidenum">
              <a:rPr lang="zh-TW" altLang="en-US" smtClean="0">
                <a:solidFill>
                  <a:prstClr val="black"/>
                </a:solidFill>
              </a:rPr>
              <a:pPr/>
              <a:t>23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4333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6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82947" name="投影片編號版面配置區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E6821B3-5E90-4D31-ACC4-EC0D4EC87043}" type="slidenum">
              <a:rPr kumimoji="0" lang="zh-TW" altLang="en-US" sz="1200">
                <a:latin typeface="Calibri" pitchFamily="34" charset="0"/>
              </a:rPr>
              <a:pPr algn="r"/>
              <a:t>24</a:t>
            </a:fld>
            <a:endParaRPr kumimoji="0" lang="en-US" altLang="zh-TW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1750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4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84995" name="投影片編號版面配置區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94B157E-00CD-4F2C-9442-913D3246308F}" type="slidenum">
              <a:rPr kumimoji="0" lang="zh-TW" altLang="en-US" sz="1200">
                <a:latin typeface="Calibri" pitchFamily="34" charset="0"/>
              </a:rPr>
              <a:pPr algn="r"/>
              <a:t>25</a:t>
            </a:fld>
            <a:endParaRPr kumimoji="0" lang="en-US" altLang="zh-TW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9326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2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水利署推行「少盆浴、少洗車、少澆花、多用省水器材」的「三少一多」措施</a:t>
            </a:r>
          </a:p>
        </p:txBody>
      </p:sp>
      <p:sp>
        <p:nvSpPr>
          <p:cNvPr id="87043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52AA95F-F494-466E-976E-09AC63A26219}" type="slidenum">
              <a:rPr lang="zh-TW" altLang="en-US" smtClean="0"/>
              <a:pPr/>
              <a:t>26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61098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27651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637FFE9-6124-42BA-B3FA-FF1F8BFD5A79}" type="slidenum">
              <a:rPr lang="zh-TW" altLang="en-US" smtClean="0">
                <a:solidFill>
                  <a:prstClr val="black"/>
                </a:solidFill>
              </a:rPr>
              <a:pPr/>
              <a:t>9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3814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0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89091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65BE2AB-6A30-4BCE-9A5B-4240314C50DA}" type="slidenum">
              <a:rPr lang="zh-TW" altLang="en-US" smtClean="0"/>
              <a:pPr/>
              <a:t>27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464976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8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91139" name="投影片編號版面配置區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9FC1402-3AD2-40F0-BE47-481EAEE24780}" type="slidenum">
              <a:rPr kumimoji="0" lang="zh-TW" altLang="en-US" sz="1200">
                <a:latin typeface="Calibri" pitchFamily="34" charset="0"/>
              </a:rPr>
              <a:pPr algn="r"/>
              <a:t>28</a:t>
            </a:fld>
            <a:endParaRPr kumimoji="0" lang="en-US" altLang="zh-TW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1852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6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93187" name="投影片編號版面配置區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86B718B-A4F4-480D-8EC6-1F5F879B193E}" type="slidenum">
              <a:rPr kumimoji="0" lang="zh-TW" altLang="en-US" sz="1200">
                <a:latin typeface="Calibri" pitchFamily="34" charset="0"/>
              </a:rPr>
              <a:pPr algn="r"/>
              <a:t>29</a:t>
            </a:fld>
            <a:endParaRPr kumimoji="0" lang="en-US" altLang="zh-TW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2241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4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TW" altLang="en-US"/>
              <a:t>狹義的替代能源僅僅足指一切可以替代</a:t>
            </a:r>
            <a:r>
              <a:rPr lang="zh-TW" altLang="en-US">
                <a:hlinkClick r:id="rId3" action="ppaction://hlinkfile" tooltip="石油"/>
              </a:rPr>
              <a:t>石油</a:t>
            </a:r>
            <a:r>
              <a:rPr lang="zh-TW" altLang="en-US"/>
              <a:t>的</a:t>
            </a:r>
            <a:r>
              <a:rPr lang="zh-TW" altLang="en-US">
                <a:hlinkClick r:id="rId4" action="ppaction://hlinkfile" tooltip="能源"/>
              </a:rPr>
              <a:t>能源</a:t>
            </a:r>
            <a:r>
              <a:rPr lang="zh-TW" altLang="en-US"/>
              <a:t>；而廣義的替代能源是指可以替代目前使用的石化燃料的能源</a:t>
            </a:r>
            <a:r>
              <a:rPr lang="en-US" altLang="zh-TW"/>
              <a:t>(</a:t>
            </a:r>
            <a:r>
              <a:rPr lang="zh-TW" altLang="en-US"/>
              <a:t>石化燃料包括石油、</a:t>
            </a:r>
            <a:r>
              <a:rPr lang="zh-TW" altLang="en-US">
                <a:hlinkClick r:id="rId5" action="ppaction://hlinkfile" tooltip="天然气"/>
              </a:rPr>
              <a:t>天然氣</a:t>
            </a:r>
            <a:r>
              <a:rPr lang="zh-TW" altLang="en-US"/>
              <a:t>和</a:t>
            </a:r>
            <a:r>
              <a:rPr lang="zh-TW" altLang="en-US">
                <a:hlinkClick r:id="rId6" action="ppaction://hlinkfile" tooltip="煤炭"/>
              </a:rPr>
              <a:t>煤炭</a:t>
            </a:r>
            <a:r>
              <a:rPr lang="en-US" altLang="zh-TW"/>
              <a:t>)</a:t>
            </a:r>
            <a:r>
              <a:rPr lang="zh-TW" altLang="en-US"/>
              <a:t>，大多數的</a:t>
            </a:r>
            <a:r>
              <a:rPr lang="zh-TW" altLang="en-US">
                <a:hlinkClick r:id="rId7" action="ppaction://hlinkfile" tooltip="新能源"/>
              </a:rPr>
              <a:t>新能源</a:t>
            </a:r>
            <a:r>
              <a:rPr lang="zh-TW" altLang="en-US"/>
              <a:t>都是替代能源，包括太陽能、地熱能、風能、生物質能、</a:t>
            </a:r>
            <a:r>
              <a:rPr lang="zh-TW" altLang="en-US">
                <a:hlinkClick r:id="rId8" action="ppaction://hlinkfile" tooltip="潮汐能"/>
              </a:rPr>
              <a:t>潮汐能</a:t>
            </a:r>
            <a:r>
              <a:rPr lang="zh-TW" altLang="en-US"/>
              <a:t>、水能等</a:t>
            </a:r>
          </a:p>
        </p:txBody>
      </p:sp>
      <p:sp>
        <p:nvSpPr>
          <p:cNvPr id="95235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BC61777-5DD0-4B31-80B7-8F3F4C807EB7}" type="slidenum">
              <a:rPr lang="zh-TW" altLang="en-US" smtClean="0"/>
              <a:pPr/>
              <a:t>30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507226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2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97283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26078ED-2AFB-442C-A9F6-1DB9A0BF38DC}" type="slidenum">
              <a:rPr lang="zh-TW" altLang="en-US" smtClean="0"/>
              <a:pPr/>
              <a:t>31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391368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4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zh-TW"/>
              <a:t>2030</a:t>
            </a:r>
            <a:r>
              <a:rPr lang="zh-TW" altLang="en-US"/>
              <a:t>年全球將有</a:t>
            </a:r>
            <a:r>
              <a:rPr lang="en-US" altLang="zh-TW"/>
              <a:t>40%</a:t>
            </a:r>
            <a:r>
              <a:rPr lang="zh-TW" altLang="en-US"/>
              <a:t>的國家及地區將面臨缺水的窘境。（</a:t>
            </a:r>
            <a:br>
              <a:rPr lang="zh-TW" altLang="en-US"/>
            </a:br>
            <a:br>
              <a:rPr lang="zh-TW" altLang="en-US"/>
            </a:br>
            <a:r>
              <a:rPr lang="zh-TW" altLang="en-US"/>
              <a:t>原文網址</a:t>
            </a:r>
            <a:r>
              <a:rPr lang="en-US" altLang="zh-TW"/>
              <a:t>: </a:t>
            </a:r>
            <a:r>
              <a:rPr lang="zh-TW" altLang="en-US">
                <a:hlinkClick r:id="rId3"/>
              </a:rPr>
              <a:t>全球都渴！聯合國估　</a:t>
            </a:r>
            <a:r>
              <a:rPr lang="en-US" altLang="zh-TW">
                <a:hlinkClick r:id="rId3"/>
              </a:rPr>
              <a:t>2030</a:t>
            </a:r>
            <a:r>
              <a:rPr lang="zh-TW" altLang="en-US">
                <a:hlinkClick r:id="rId3"/>
              </a:rPr>
              <a:t>年</a:t>
            </a:r>
            <a:r>
              <a:rPr lang="en-US" altLang="zh-TW">
                <a:hlinkClick r:id="rId3"/>
              </a:rPr>
              <a:t>40%</a:t>
            </a:r>
            <a:r>
              <a:rPr lang="zh-TW" altLang="en-US">
                <a:hlinkClick r:id="rId3"/>
              </a:rPr>
              <a:t>的國家面臨缺水危機 </a:t>
            </a:r>
            <a:r>
              <a:rPr lang="en-US" altLang="zh-TW">
                <a:hlinkClick r:id="rId3"/>
              </a:rPr>
              <a:t>| ETtoday</a:t>
            </a:r>
            <a:r>
              <a:rPr lang="zh-TW" altLang="en-US">
                <a:hlinkClick r:id="rId3"/>
              </a:rPr>
              <a:t>國際新聞 </a:t>
            </a:r>
            <a:r>
              <a:rPr lang="en-US" altLang="zh-TW">
                <a:hlinkClick r:id="rId3"/>
              </a:rPr>
              <a:t>| ETtoday </a:t>
            </a:r>
            <a:r>
              <a:rPr lang="zh-TW" altLang="en-US">
                <a:hlinkClick r:id="rId3"/>
              </a:rPr>
              <a:t>新聞雲</a:t>
            </a:r>
            <a:r>
              <a:rPr lang="zh-TW" altLang="en-US"/>
              <a:t> </a:t>
            </a:r>
            <a:r>
              <a:rPr lang="en-US" altLang="zh-TW">
                <a:hlinkClick r:id="rId3"/>
              </a:rPr>
              <a:t>http://www.ettoday.net/news/20150320/481618.htm#ixzz3WOl01oG4</a:t>
            </a:r>
            <a:r>
              <a:rPr lang="en-US" altLang="zh-TW"/>
              <a:t> </a:t>
            </a:r>
            <a:br>
              <a:rPr lang="en-US" altLang="zh-TW"/>
            </a:br>
            <a:r>
              <a:rPr lang="en-US" altLang="zh-TW"/>
              <a:t>Follow us: </a:t>
            </a:r>
            <a:r>
              <a:rPr lang="en-US" altLang="zh-TW">
                <a:hlinkClick r:id="rId4"/>
              </a:rPr>
              <a:t>@ETtodaynet on Twitter</a:t>
            </a:r>
            <a:r>
              <a:rPr lang="en-US" altLang="zh-TW"/>
              <a:t> | </a:t>
            </a:r>
            <a:r>
              <a:rPr lang="en-US" altLang="zh-TW">
                <a:hlinkClick r:id="rId5"/>
              </a:rPr>
              <a:t>ETtoday on Facebook</a:t>
            </a:r>
            <a:endParaRPr lang="en-US" altLang="zh-TW"/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05475" name="投影片編號版面配置區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9361071-6779-4984-AAA9-92F6BA46E7E4}" type="slidenum">
              <a:rPr kumimoji="0" lang="zh-TW" altLang="en-US" sz="1200">
                <a:solidFill>
                  <a:prstClr val="black"/>
                </a:solidFill>
                <a:latin typeface="Calibri" pitchFamily="34" charset="0"/>
              </a:rPr>
              <a:pPr algn="r"/>
              <a:t>71</a:t>
            </a:fld>
            <a:endParaRPr kumimoji="0" lang="en-US" altLang="zh-TW" sz="120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0156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2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07523" name="投影片編號版面配置區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15B6F74-4B27-4825-B771-21AA95343938}" type="slidenum">
              <a:rPr kumimoji="0" lang="zh-TW" altLang="en-US" sz="1200">
                <a:solidFill>
                  <a:prstClr val="black"/>
                </a:solidFill>
                <a:latin typeface="Calibri" pitchFamily="34" charset="0"/>
              </a:rPr>
              <a:pPr algn="r"/>
              <a:t>72</a:t>
            </a:fld>
            <a:endParaRPr kumimoji="0" lang="en-US" altLang="zh-TW" sz="120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6798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0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09571" name="投影片編號版面配置區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0B9C909-D069-45D7-AB64-867C24234053}" type="slidenum">
              <a:rPr kumimoji="0" lang="zh-TW" altLang="en-US" sz="1200">
                <a:solidFill>
                  <a:prstClr val="black"/>
                </a:solidFill>
                <a:latin typeface="Calibri" pitchFamily="34" charset="0"/>
              </a:rPr>
              <a:pPr algn="r"/>
              <a:t>73</a:t>
            </a:fld>
            <a:endParaRPr kumimoji="0" lang="en-US" altLang="zh-TW" sz="120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9336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8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111619" name="投影片編號版面配置區 3"/>
          <p:cNvSpPr txBox="1">
            <a:spLocks noGrp="1"/>
          </p:cNvSpPr>
          <p:nvPr/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C2987F3-E6D2-4C9D-A1E8-89E093B17969}" type="slidenum">
              <a:rPr kumimoji="0" lang="zh-TW" altLang="en-US" sz="1200">
                <a:solidFill>
                  <a:prstClr val="black"/>
                </a:solidFill>
                <a:latin typeface="Calibri" pitchFamily="34" charset="0"/>
              </a:rPr>
              <a:pPr algn="r"/>
              <a:t>74</a:t>
            </a:fld>
            <a:endParaRPr kumimoji="0" lang="en-US" altLang="zh-TW" sz="120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300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zh-TW" altLang="en-US"/>
              <a:t>你知道台灣是全世界第十八名的缺水國家嗎？你知道全台灣管線的漏水率高達</a:t>
            </a:r>
            <a:r>
              <a:rPr lang="en-US" altLang="zh-TW"/>
              <a:t>20%</a:t>
            </a:r>
            <a:r>
              <a:rPr lang="zh-TW" altLang="en-US"/>
              <a:t>嗎？</a:t>
            </a:r>
          </a:p>
          <a:p>
            <a:r>
              <a:rPr lang="zh-TW" altLang="en-US"/>
              <a:t>鳳凰颱風剛走，卻未能替水庫解渴。水利署日前表示，颱風所帶來的雨量，集中在東半部，西半部水庫進帳有限。事實上，雖然台灣平均年降雨量達</a:t>
            </a:r>
            <a:r>
              <a:rPr lang="en-US" altLang="zh-TW"/>
              <a:t>2,500</a:t>
            </a:r>
            <a:r>
              <a:rPr lang="zh-TW" altLang="en-US"/>
              <a:t>毫米，高於世界平均兩倍多。但因地形、降雨時空分布不均、氣候變遷等因素，每人可獲得的水量，僅為全球平均的六分之一左右，是世界第</a:t>
            </a:r>
            <a:r>
              <a:rPr lang="en-US" altLang="zh-TW"/>
              <a:t>18</a:t>
            </a:r>
            <a:r>
              <a:rPr lang="zh-TW" altLang="en-US"/>
              <a:t>位的缺水國家。</a:t>
            </a:r>
          </a:p>
          <a:p>
            <a:r>
              <a:rPr lang="zh-TW" altLang="en-US"/>
              <a:t>為鼓勵民眾重視水資源議題，松山文創園區正在舉辦「水逐跡」水與環境教育特展。</a:t>
            </a:r>
          </a:p>
          <a:p>
            <a:r>
              <a:rPr lang="zh-TW" altLang="en-US"/>
              <a:t>在這項展覽中，台達電子文教基金會團隊花了四個月時間，經由學者的協助與蒐集研究報告，提醒民眾重視台灣所面臨的水資源危機。</a:t>
            </a:r>
          </a:p>
          <a:p>
            <a:r>
              <a:rPr lang="zh-TW" altLang="en-US"/>
              <a:t>台達電子文教基金會副執行長張楊乾指出，台灣共有</a:t>
            </a:r>
            <a:r>
              <a:rPr lang="en-US" altLang="zh-TW"/>
              <a:t>96</a:t>
            </a:r>
            <a:r>
              <a:rPr lang="zh-TW" altLang="en-US"/>
              <a:t>座水庫，「但因土石淤積，有</a:t>
            </a:r>
            <a:r>
              <a:rPr lang="en-US" altLang="zh-TW"/>
              <a:t>50</a:t>
            </a:r>
            <a:r>
              <a:rPr lang="zh-TW" altLang="en-US"/>
              <a:t>座蓄水量只剩下三分之二」，且因極端氣候頻繁，淹埋速度快，現行的挖掘方式緩不濟急。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29699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4ED8F27-9D13-4089-9364-B92707DBC81C}" type="slidenum">
              <a:rPr lang="zh-TW" altLang="en-US" smtClean="0">
                <a:solidFill>
                  <a:prstClr val="black"/>
                </a:solidFill>
              </a:rPr>
              <a:pPr/>
              <a:t>10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007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zh-TW" altLang="en-US"/>
              <a:t>你知道台灣是全世界第十八名的缺水國家嗎？你知道全台灣管線的漏水率高達</a:t>
            </a:r>
            <a:r>
              <a:rPr lang="en-US" altLang="zh-TW"/>
              <a:t>20%</a:t>
            </a:r>
            <a:r>
              <a:rPr lang="zh-TW" altLang="en-US"/>
              <a:t>嗎？</a:t>
            </a:r>
          </a:p>
          <a:p>
            <a:r>
              <a:rPr lang="zh-TW" altLang="en-US"/>
              <a:t>鳳凰颱風剛走，卻未能替水庫解渴。水利署日前表示，颱風所帶來的雨量，集中在東半部，西半部水庫進帳有限。事實上，雖然台灣平均年降雨量達</a:t>
            </a:r>
            <a:r>
              <a:rPr lang="en-US" altLang="zh-TW"/>
              <a:t>2,500</a:t>
            </a:r>
            <a:r>
              <a:rPr lang="zh-TW" altLang="en-US"/>
              <a:t>毫米，高於世界平均兩倍多。但因地形、降雨時空分布不均、氣候變遷等因素，每人可獲得的水量，僅為全球平均的六分之一左右，是世界第</a:t>
            </a:r>
            <a:r>
              <a:rPr lang="en-US" altLang="zh-TW"/>
              <a:t>18</a:t>
            </a:r>
            <a:r>
              <a:rPr lang="zh-TW" altLang="en-US"/>
              <a:t>位的缺水國家。</a:t>
            </a:r>
          </a:p>
          <a:p>
            <a:r>
              <a:rPr lang="zh-TW" altLang="en-US"/>
              <a:t>為鼓勵民眾重視水資源議題，松山文創園區正在舉辦「水逐跡」水與環境教育特展。</a:t>
            </a:r>
          </a:p>
          <a:p>
            <a:r>
              <a:rPr lang="zh-TW" altLang="en-US"/>
              <a:t>在這項展覽中，台達電子文教基金會團隊花了四個月時間，經由學者的協助與蒐集研究報告，提醒民眾重視台灣所面臨的水資源危機。</a:t>
            </a:r>
          </a:p>
          <a:p>
            <a:r>
              <a:rPr lang="zh-TW" altLang="en-US"/>
              <a:t>台達電子文教基金會副執行長張楊乾指出，台灣共有</a:t>
            </a:r>
            <a:r>
              <a:rPr lang="en-US" altLang="zh-TW"/>
              <a:t>96</a:t>
            </a:r>
            <a:r>
              <a:rPr lang="zh-TW" altLang="en-US"/>
              <a:t>座水庫，「但因土石淤積，有</a:t>
            </a:r>
            <a:r>
              <a:rPr lang="en-US" altLang="zh-TW"/>
              <a:t>50</a:t>
            </a:r>
            <a:r>
              <a:rPr lang="zh-TW" altLang="en-US"/>
              <a:t>座蓄水量只剩下三分之二」，且因極端氣候頻繁，淹埋速度快，現行的挖掘方式緩不濟急。</a:t>
            </a:r>
          </a:p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29699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4ED8F27-9D13-4089-9364-B92707DBC81C}" type="slidenum">
              <a:rPr lang="zh-TW" altLang="en-US" smtClean="0">
                <a:solidFill>
                  <a:prstClr val="black"/>
                </a:solidFill>
              </a:rPr>
              <a:pPr/>
              <a:t>11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640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31747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2215E6E-3963-42A4-B12F-5B24648BF359}" type="slidenum">
              <a:rPr lang="zh-TW" altLang="en-US" smtClean="0">
                <a:solidFill>
                  <a:prstClr val="black"/>
                </a:solidFill>
              </a:rPr>
              <a:pPr/>
              <a:t>12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994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33795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0C3A81B-EEAC-4055-84A4-CD0D894F0279}" type="slidenum">
              <a:rPr lang="zh-TW" altLang="en-US" smtClean="0">
                <a:solidFill>
                  <a:prstClr val="black"/>
                </a:solidFill>
              </a:rPr>
              <a:pPr/>
              <a:t>13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0113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44035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C5698F7-89C0-401E-968B-626399DB8786}" type="slidenum">
              <a:rPr lang="zh-TW" altLang="en-US" smtClean="0">
                <a:solidFill>
                  <a:prstClr val="black"/>
                </a:solidFill>
              </a:rPr>
              <a:pPr/>
              <a:t>14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05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46083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AC81337-2FA4-4315-B19B-0C92BBCAB19B}" type="slidenum">
              <a:rPr lang="zh-TW" altLang="en-US" smtClean="0">
                <a:solidFill>
                  <a:prstClr val="black"/>
                </a:solidFill>
              </a:rPr>
              <a:pPr/>
              <a:t>15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5177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48131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00466BC-7124-43DF-8FAC-FE57BA6D48D3}" type="slidenum">
              <a:rPr lang="zh-TW" altLang="en-US" smtClean="0">
                <a:solidFill>
                  <a:prstClr val="black"/>
                </a:solidFill>
              </a:rPr>
              <a:pPr/>
              <a:t>16</a:t>
            </a:fld>
            <a:endParaRPr lang="en-US" altLang="zh-TW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764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B36A66-CB7F-4FE5-B462-5480B4BFDC39}" type="datetimeFigureOut">
              <a:rPr lang="zh-TW" altLang="en-US" smtClean="0"/>
              <a:pPr>
                <a:defRPr/>
              </a:pPr>
              <a:t>2024/10/30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>
              <a:defRPr/>
            </a:pPr>
            <a:fld id="{367E168B-1185-4802-8F8B-255B1026653A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752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CB1D8D-D7A8-4A15-A9E7-2FCD404F6BC3}" type="datetimeFigureOut">
              <a:rPr lang="zh-TW" altLang="en-US" smtClean="0"/>
              <a:pPr>
                <a:defRPr/>
              </a:pPr>
              <a:t>2024/10/30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>
              <a:defRPr/>
            </a:pPr>
            <a:fld id="{6827098D-7D76-4FD1-B426-AB79D781985F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1379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CB1D8D-D7A8-4A15-A9E7-2FCD404F6BC3}" type="datetimeFigureOut">
              <a:rPr lang="zh-TW" altLang="en-US" smtClean="0"/>
              <a:pPr>
                <a:defRPr/>
              </a:pPr>
              <a:t>2024/10/30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>
              <a:defRPr/>
            </a:pPr>
            <a:fld id="{6827098D-7D76-4FD1-B426-AB79D781985F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50182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CB1D8D-D7A8-4A15-A9E7-2FCD404F6BC3}" type="datetimeFigureOut">
              <a:rPr lang="zh-TW" altLang="en-US" smtClean="0"/>
              <a:pPr>
                <a:defRPr/>
              </a:pPr>
              <a:t>2024/10/30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defRPr/>
            </a:pPr>
            <a:fld id="{6827098D-7D76-4FD1-B426-AB79D781985F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51597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CB1D8D-D7A8-4A15-A9E7-2FCD404F6BC3}" type="datetimeFigureOut">
              <a:rPr lang="zh-TW" altLang="en-US" smtClean="0"/>
              <a:pPr>
                <a:defRPr/>
              </a:pPr>
              <a:t>2024/10/30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defRPr/>
            </a:pPr>
            <a:fld id="{6827098D-7D76-4FD1-B426-AB79D781985F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060337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CB1D8D-D7A8-4A15-A9E7-2FCD404F6BC3}" type="datetimeFigureOut">
              <a:rPr lang="zh-TW" altLang="en-US" smtClean="0"/>
              <a:pPr>
                <a:defRPr/>
              </a:pPr>
              <a:t>2024/10/30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defRPr/>
            </a:pPr>
            <a:fld id="{6827098D-7D76-4FD1-B426-AB79D781985F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04010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598236-7577-4441-A2B1-F133CCF039AC}" type="datetimeFigureOut">
              <a:rPr lang="zh-TW" altLang="en-US" smtClean="0"/>
              <a:pPr>
                <a:defRPr/>
              </a:pPr>
              <a:t>2024/10/30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4EBD16-E561-479F-8624-EE68363F29E4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59805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CDD02D-B66C-4003-88DE-64CA705D6FE2}" type="datetimeFigureOut">
              <a:rPr lang="zh-TW" altLang="en-US" smtClean="0"/>
              <a:pPr>
                <a:defRPr/>
              </a:pPr>
              <a:t>2024/10/30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46838E-2E48-4747-A5B7-05466CD454A6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83022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F8D93D0-40CB-4041-BC9B-321B86508321}" type="datetimeFigureOut">
              <a:rPr lang="zh-TW" altLang="en-US" smtClean="0"/>
              <a:pPr>
                <a:defRPr/>
              </a:pPr>
              <a:t>2024/10/30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05A13F-D417-4EE4-BC3E-B9E65FB9ACAD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5011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B77F5C-6C9B-4370-93C6-7BA10E350B43}" type="datetimeFigureOut">
              <a:rPr lang="zh-TW" altLang="en-US" smtClean="0"/>
              <a:pPr>
                <a:defRPr/>
              </a:pPr>
              <a:t>2024/10/30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>
              <a:defRPr/>
            </a:pPr>
            <a:fld id="{3EB3EAF5-77B1-4ADF-AFE5-62F87B92B316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4303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F967F-CF6F-4FD6-8623-B27B24B6E180}" type="datetimeFigureOut">
              <a:rPr lang="zh-TW" altLang="en-US" smtClean="0"/>
              <a:pPr>
                <a:defRPr/>
              </a:pPr>
              <a:t>2024/10/30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>
              <a:defRPr/>
            </a:pPr>
            <a:fld id="{E37E79A8-F0E9-4BAF-95B3-768B0E0A8C1A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0271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1AF68E-0537-46B8-A1A7-F42C1EC883EE}" type="datetimeFigureOut">
              <a:rPr lang="zh-TW" altLang="en-US" smtClean="0"/>
              <a:pPr>
                <a:defRPr/>
              </a:pPr>
              <a:t>2024/10/30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>
              <a:defRPr/>
            </a:pPr>
            <a:fld id="{CF377ACB-57B7-4668-95ED-271032BE8981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0752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CC8C5E7-778E-4716-8B39-FA23550D61D8}" type="datetimeFigureOut">
              <a:rPr lang="zh-TW" altLang="en-US" smtClean="0"/>
              <a:pPr>
                <a:defRPr/>
              </a:pPr>
              <a:t>2024/10/30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C4F109-5034-4C20-B674-147B612B6009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9127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9CBC5A-68EE-4B11-92C4-64AF7FE1A5AB}" type="datetimeFigureOut">
              <a:rPr lang="zh-TW" altLang="en-US" smtClean="0"/>
              <a:pPr>
                <a:defRPr/>
              </a:pPr>
              <a:t>2024/10/30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C0DAA8C-0313-4275-82B8-B5DD6B4C2CAD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84323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12DC75-B810-44C3-AE57-726C047B460B}" type="datetimeFigureOut">
              <a:rPr lang="zh-TW" altLang="en-US" smtClean="0"/>
              <a:pPr>
                <a:defRPr/>
              </a:pPr>
              <a:t>2024/10/30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FCD01C-47A5-4E14-B571-BE70630EA485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63672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7A1968D-DD86-4580-ABD4-F43A1CBF3059}" type="datetimeFigureOut">
              <a:rPr lang="zh-TW" altLang="en-US" smtClean="0"/>
              <a:pPr>
                <a:defRPr/>
              </a:pPr>
              <a:t>2024/10/30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>
              <a:defRPr/>
            </a:pPr>
            <a:fld id="{71C0EF15-62B2-4FA0-8B4C-A428AFC535A8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6358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5CB1D8D-D7A8-4A15-A9E7-2FCD404F6BC3}" type="datetimeFigureOut">
              <a:rPr lang="zh-TW" altLang="en-US" smtClean="0"/>
              <a:pPr>
                <a:defRPr/>
              </a:pPr>
              <a:t>2024/10/30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>
              <a:defRPr/>
            </a:pPr>
            <a:fld id="{6827098D-7D76-4FD1-B426-AB79D781985F}" type="slidenum">
              <a:rPr lang="zh-TW" altLang="en-US" smtClean="0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7672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file:///E:\9&#19979;\Year2070Ch.ppt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file:///E:\9&#19979;\2022.3.16&#31119;&#23798;7.3&#24375;&#38663;.mp4" TargetMode="External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jp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hyperlink" Target="http://r.search.yahoo.com/_ylt=A3eg9Gkvax9ViysASzV21gt.;_ylu=X3oDMTBtaTBhcHJnBHNlYwNmcC1pbWcEc2xrA2ltZwRpdAM-/RV=2/RE=1428151215/RO=11/RU=http:/grace0623.pixnet.net/blog/post/34204397-%E5%B9%B8%E7%A6%8F%E4%BA%BA%E7%9C%8B%E8%A6%8B~%E4%B8%89%E9%87%8D%E9%A0%86%E5%BE%B7%E9%87%8C/RK=0/RS=KwTqMlviHlqvDA6XrEl9xczQ340-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zh-TW" altLang="en-US"/>
          </a:p>
        </p:txBody>
      </p:sp>
      <p:pic>
        <p:nvPicPr>
          <p:cNvPr id="4" name="圖片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D3D696"/>
              </a:clrFrom>
              <a:clrTo>
                <a:srgbClr val="D3D696">
                  <a:alpha val="0"/>
                </a:srgbClr>
              </a:clrTo>
            </a:clrChange>
          </a:blip>
          <a:srcRect l="3943" t="3323" r="1761"/>
          <a:stretch>
            <a:fillRect/>
          </a:stretch>
        </p:blipFill>
        <p:spPr bwMode="auto">
          <a:xfrm>
            <a:off x="517525" y="757859"/>
            <a:ext cx="11674475" cy="600901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8315325" y="0"/>
            <a:ext cx="3314700" cy="646331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TW" alt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標楷體" pitchFamily="65" charset="-120"/>
              </a:rPr>
              <a:t>主題</a:t>
            </a:r>
            <a:r>
              <a:rPr lang="en-US" altLang="zh-TW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標楷體" pitchFamily="65" charset="-120"/>
              </a:rPr>
              <a:t>:</a:t>
            </a:r>
            <a:r>
              <a:rPr lang="zh-TW" alt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標楷體" pitchFamily="65" charset="-120"/>
              </a:rPr>
              <a:t>地球危機</a:t>
            </a:r>
          </a:p>
        </p:txBody>
      </p:sp>
      <p:sp>
        <p:nvSpPr>
          <p:cNvPr id="13315" name="副標題 2"/>
          <p:cNvSpPr>
            <a:spLocks noGrp="1"/>
          </p:cNvSpPr>
          <p:nvPr>
            <p:ph type="subTitle" idx="1"/>
          </p:nvPr>
        </p:nvSpPr>
        <p:spPr>
          <a:xfrm>
            <a:off x="3214772" y="3641843"/>
            <a:ext cx="6957928" cy="770366"/>
          </a:xfrm>
          <a:solidFill>
            <a:srgbClr val="00FF00"/>
          </a:solidFill>
        </p:spPr>
        <p:txBody>
          <a:bodyPr>
            <a:noAutofit/>
          </a:bodyPr>
          <a:lstStyle/>
          <a:p>
            <a:pPr eaLnBrk="1" hangingPunct="1"/>
            <a:r>
              <a:rPr lang="zh-TW" altLang="en-US" sz="5400" b="1" u="sng" dirty="0">
                <a:effectLst>
                  <a:outerShdw blurRad="38100" dist="38100" dir="2700000" algn="tl">
                    <a:srgbClr val="FFFFFF"/>
                  </a:outerShdw>
                </a:effectLst>
                <a:ea typeface="標楷體" pitchFamily="65" charset="-120"/>
              </a:rPr>
              <a:t>自然災害應變及預防</a:t>
            </a:r>
          </a:p>
        </p:txBody>
      </p:sp>
    </p:spTree>
    <p:extLst>
      <p:ext uri="{BB962C8B-B14F-4D97-AF65-F5344CB8AC3E}">
        <p14:creationId xmlns:p14="http://schemas.microsoft.com/office/powerpoint/2010/main" val="473636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17992"/>
            <a:ext cx="12193057" cy="6822015"/>
          </a:xfrm>
          <a:prstGeom prst="rect">
            <a:avLst/>
          </a:prstGeom>
        </p:spPr>
      </p:pic>
      <p:sp>
        <p:nvSpPr>
          <p:cNvPr id="7" name="十邊形 6"/>
          <p:cNvSpPr/>
          <p:nvPr/>
        </p:nvSpPr>
        <p:spPr>
          <a:xfrm>
            <a:off x="5200650" y="1449389"/>
            <a:ext cx="3816350" cy="3959225"/>
          </a:xfrm>
          <a:prstGeom prst="decagon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8800" dirty="0">
              <a:solidFill>
                <a:prstClr val="black"/>
              </a:solidFill>
              <a:latin typeface="華康雅藝體W6" pitchFamily="81" charset="-120"/>
              <a:ea typeface="華康雅藝體W6" pitchFamily="81" charset="-120"/>
            </a:endParaRPr>
          </a:p>
        </p:txBody>
      </p:sp>
      <p:sp>
        <p:nvSpPr>
          <p:cNvPr id="28675" name="矩形 1"/>
          <p:cNvSpPr>
            <a:spLocks noChangeArrowheads="1"/>
          </p:cNvSpPr>
          <p:nvPr/>
        </p:nvSpPr>
        <p:spPr bwMode="auto">
          <a:xfrm>
            <a:off x="6392863" y="2644775"/>
            <a:ext cx="143180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9600" dirty="0">
                <a:solidFill>
                  <a:srgbClr val="FF0000"/>
                </a:solidFill>
                <a:latin typeface="Calibri" pitchFamily="34" charset="0"/>
                <a:ea typeface="標楷體" pitchFamily="65" charset="-120"/>
              </a:rPr>
              <a:t>19</a:t>
            </a:r>
            <a:endParaRPr kumimoji="0" lang="zh-TW" altLang="zh-TW" sz="9600" dirty="0">
              <a:solidFill>
                <a:srgbClr val="FF0000"/>
              </a:solidFill>
              <a:latin typeface="Calibri" pitchFamily="34" charset="0"/>
              <a:ea typeface="標楷體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063750" y="1412876"/>
            <a:ext cx="2952750" cy="1871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7200" dirty="0">
                <a:solidFill>
                  <a:srgbClr val="7030A0"/>
                </a:solidFill>
                <a:latin typeface="華康雅藝體W6" pitchFamily="81" charset="-120"/>
                <a:ea typeface="華康雅藝體W6" pitchFamily="81" charset="-120"/>
              </a:rPr>
              <a:t>答案：</a:t>
            </a:r>
          </a:p>
        </p:txBody>
      </p:sp>
    </p:spTree>
    <p:extLst>
      <p:ext uri="{BB962C8B-B14F-4D97-AF65-F5344CB8AC3E}">
        <p14:creationId xmlns:p14="http://schemas.microsoft.com/office/powerpoint/2010/main" val="24216966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0" y="0"/>
            <a:ext cx="12193057" cy="6822015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2027547" y="958429"/>
            <a:ext cx="8136904" cy="230832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4800" dirty="0">
                <a:solidFill>
                  <a:prstClr val="black"/>
                </a:solidFill>
                <a:ea typeface="標楷體" pitchFamily="65" charset="-120"/>
              </a:rPr>
              <a:t>2016</a:t>
            </a:r>
            <a:r>
              <a:rPr lang="zh-TW" altLang="en-US" sz="4800" dirty="0">
                <a:solidFill>
                  <a:prstClr val="black"/>
                </a:solidFill>
                <a:ea typeface="標楷體" pitchFamily="65" charset="-120"/>
              </a:rPr>
              <a:t>年台灣每人每天平均用水</a:t>
            </a:r>
            <a:r>
              <a:rPr lang="en-US" altLang="zh-TW" sz="4800" dirty="0">
                <a:solidFill>
                  <a:prstClr val="black"/>
                </a:solidFill>
                <a:ea typeface="標楷體" pitchFamily="65" charset="-120"/>
              </a:rPr>
              <a:t>276</a:t>
            </a:r>
            <a:r>
              <a:rPr lang="zh-TW" altLang="en-US" sz="4800" dirty="0">
                <a:solidFill>
                  <a:prstClr val="black"/>
                </a:solidFill>
                <a:ea typeface="標楷體" pitchFamily="65" charset="-120"/>
              </a:rPr>
              <a:t>公升</a:t>
            </a:r>
            <a:r>
              <a:rPr lang="en-US" altLang="zh-TW" sz="4800" dirty="0">
                <a:solidFill>
                  <a:prstClr val="black"/>
                </a:solidFill>
                <a:ea typeface="標楷體" pitchFamily="65" charset="-120"/>
              </a:rPr>
              <a:t>&gt;250</a:t>
            </a:r>
            <a:r>
              <a:rPr lang="zh-TW" altLang="en-US" sz="4800" dirty="0">
                <a:solidFill>
                  <a:prstClr val="black"/>
                </a:solidFill>
                <a:ea typeface="標楷體" pitchFamily="65" charset="-120"/>
              </a:rPr>
              <a:t>公升國際標準</a:t>
            </a:r>
            <a:r>
              <a:rPr lang="en-US" altLang="zh-TW" sz="4800" dirty="0">
                <a:solidFill>
                  <a:prstClr val="black"/>
                </a:solidFill>
                <a:ea typeface="標楷體" pitchFamily="65" charset="-120"/>
              </a:rPr>
              <a:t>&gt;150</a:t>
            </a:r>
            <a:r>
              <a:rPr lang="zh-TW" altLang="en-US" sz="4800" dirty="0">
                <a:solidFill>
                  <a:prstClr val="black"/>
                </a:solidFill>
                <a:ea typeface="標楷體" pitchFamily="65" charset="-120"/>
              </a:rPr>
              <a:t>公升歐洲先進國家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2783632" y="4653136"/>
            <a:ext cx="7056784" cy="156966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TW" sz="4800" dirty="0">
                <a:solidFill>
                  <a:prstClr val="black"/>
                </a:solidFill>
                <a:ea typeface="標楷體" pitchFamily="65" charset="-120"/>
              </a:rPr>
              <a:t>2025</a:t>
            </a:r>
            <a:r>
              <a:rPr lang="zh-TW" altLang="en-US" sz="4800" dirty="0">
                <a:solidFill>
                  <a:prstClr val="black"/>
                </a:solidFill>
                <a:ea typeface="標楷體" pitchFamily="65" charset="-120"/>
              </a:rPr>
              <a:t>年全球每</a:t>
            </a:r>
            <a:r>
              <a:rPr lang="en-US" altLang="zh-TW" sz="4800" dirty="0">
                <a:solidFill>
                  <a:prstClr val="black"/>
                </a:solidFill>
                <a:ea typeface="標楷體" pitchFamily="65" charset="-120"/>
              </a:rPr>
              <a:t>2</a:t>
            </a:r>
            <a:r>
              <a:rPr lang="zh-TW" altLang="en-US" sz="4800" dirty="0">
                <a:solidFill>
                  <a:prstClr val="black"/>
                </a:solidFill>
                <a:ea typeface="標楷體" pitchFamily="65" charset="-120"/>
              </a:rPr>
              <a:t>人就會有</a:t>
            </a:r>
            <a:r>
              <a:rPr lang="en-US" altLang="zh-TW" sz="4800" dirty="0">
                <a:solidFill>
                  <a:prstClr val="black"/>
                </a:solidFill>
                <a:ea typeface="標楷體" pitchFamily="65" charset="-120"/>
              </a:rPr>
              <a:t>1</a:t>
            </a:r>
            <a:r>
              <a:rPr lang="zh-TW" altLang="en-US" sz="4800" dirty="0">
                <a:solidFill>
                  <a:prstClr val="black"/>
                </a:solidFill>
                <a:ea typeface="標楷體" pitchFamily="65" charset="-120"/>
              </a:rPr>
              <a:t>人面臨缺水危機</a:t>
            </a:r>
          </a:p>
        </p:txBody>
      </p:sp>
    </p:spTree>
    <p:extLst>
      <p:ext uri="{BB962C8B-B14F-4D97-AF65-F5344CB8AC3E}">
        <p14:creationId xmlns:p14="http://schemas.microsoft.com/office/powerpoint/2010/main" val="25430828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17992"/>
            <a:ext cx="12193057" cy="682201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135188" y="1341439"/>
            <a:ext cx="7993062" cy="33115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kumimoji="0" lang="zh-TW" altLang="en-US" sz="5400" dirty="0">
                <a:solidFill>
                  <a:srgbClr val="7030A0"/>
                </a:solidFill>
                <a:ea typeface="標楷體" pitchFamily="65" charset="-120"/>
              </a:rPr>
              <a:t>    </a:t>
            </a:r>
            <a:r>
              <a:rPr kumimoji="0" lang="en-US" altLang="zh-TW" sz="5400" b="1" dirty="0">
                <a:solidFill>
                  <a:srgbClr val="0070C0"/>
                </a:solidFill>
                <a:ea typeface="標楷體" pitchFamily="65" charset="-120"/>
              </a:rPr>
              <a:t>2.</a:t>
            </a:r>
            <a:r>
              <a:rPr kumimoji="0" lang="zh-TW" altLang="en-US" sz="5400" b="1" dirty="0">
                <a:solidFill>
                  <a:srgbClr val="0070C0"/>
                </a:solidFill>
                <a:ea typeface="標楷體" pitchFamily="65" charset="-120"/>
              </a:rPr>
              <a:t> </a:t>
            </a:r>
            <a:r>
              <a:rPr kumimoji="0" lang="zh-TW" altLang="zh-TW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標楷體" pitchFamily="65" charset="-120"/>
              </a:rPr>
              <a:t>供應台北市用水的是哪一個水庫？</a:t>
            </a:r>
          </a:p>
        </p:txBody>
      </p:sp>
    </p:spTree>
    <p:extLst>
      <p:ext uri="{BB962C8B-B14F-4D97-AF65-F5344CB8AC3E}">
        <p14:creationId xmlns:p14="http://schemas.microsoft.com/office/powerpoint/2010/main" val="705857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17992"/>
            <a:ext cx="12193057" cy="6822015"/>
          </a:xfrm>
          <a:prstGeom prst="rect">
            <a:avLst/>
          </a:prstGeom>
        </p:spPr>
      </p:pic>
      <p:sp>
        <p:nvSpPr>
          <p:cNvPr id="7" name="十邊形 6"/>
          <p:cNvSpPr/>
          <p:nvPr/>
        </p:nvSpPr>
        <p:spPr>
          <a:xfrm>
            <a:off x="5254626" y="1557339"/>
            <a:ext cx="4441825" cy="3959225"/>
          </a:xfrm>
          <a:prstGeom prst="decagon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8800" dirty="0">
              <a:solidFill>
                <a:prstClr val="black"/>
              </a:solidFill>
              <a:latin typeface="華康雅藝體W6" pitchFamily="81" charset="-120"/>
              <a:ea typeface="華康雅藝體W6" pitchFamily="81" charset="-120"/>
            </a:endParaRPr>
          </a:p>
        </p:txBody>
      </p:sp>
      <p:sp>
        <p:nvSpPr>
          <p:cNvPr id="32771" name="矩形 1"/>
          <p:cNvSpPr>
            <a:spLocks noChangeArrowheads="1"/>
          </p:cNvSpPr>
          <p:nvPr/>
        </p:nvSpPr>
        <p:spPr bwMode="auto">
          <a:xfrm>
            <a:off x="6108700" y="2136775"/>
            <a:ext cx="2419350" cy="277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zh-TW" sz="8800">
                <a:solidFill>
                  <a:prstClr val="black"/>
                </a:solidFill>
                <a:latin typeface="Calibri" pitchFamily="34" charset="0"/>
                <a:ea typeface="標楷體" pitchFamily="65" charset="-120"/>
              </a:rPr>
              <a:t>翡翠</a:t>
            </a:r>
            <a:endParaRPr kumimoji="0" lang="en-US" altLang="zh-TW" sz="8800">
              <a:solidFill>
                <a:prstClr val="black"/>
              </a:solidFill>
              <a:latin typeface="Calibri" pitchFamily="34" charset="0"/>
              <a:ea typeface="標楷體" pitchFamily="65" charset="-120"/>
            </a:endParaRPr>
          </a:p>
          <a:p>
            <a:r>
              <a:rPr kumimoji="0" lang="zh-TW" altLang="en-US" sz="8800">
                <a:solidFill>
                  <a:prstClr val="black"/>
                </a:solidFill>
                <a:latin typeface="Calibri" pitchFamily="34" charset="0"/>
                <a:ea typeface="標楷體" pitchFamily="65" charset="-120"/>
              </a:rPr>
              <a:t>水庫</a:t>
            </a:r>
            <a:endParaRPr kumimoji="0" lang="zh-TW" altLang="zh-TW" sz="8800">
              <a:solidFill>
                <a:prstClr val="black"/>
              </a:solidFill>
              <a:latin typeface="Calibri" pitchFamily="34" charset="0"/>
              <a:ea typeface="標楷體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063751" y="1412876"/>
            <a:ext cx="3095625" cy="1871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7200" dirty="0">
                <a:solidFill>
                  <a:srgbClr val="7030A0"/>
                </a:solidFill>
                <a:latin typeface="華康雅藝體W6" pitchFamily="81" charset="-120"/>
                <a:ea typeface="華康雅藝體W6" pitchFamily="81" charset="-120"/>
              </a:rPr>
              <a:t>答案：</a:t>
            </a:r>
          </a:p>
        </p:txBody>
      </p:sp>
    </p:spTree>
    <p:extLst>
      <p:ext uri="{BB962C8B-B14F-4D97-AF65-F5344CB8AC3E}">
        <p14:creationId xmlns:p14="http://schemas.microsoft.com/office/powerpoint/2010/main" val="22872225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17992"/>
            <a:ext cx="12193057" cy="682201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495551" y="1341439"/>
            <a:ext cx="7777163" cy="33115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kumimoji="0" lang="zh-TW" altLang="en-US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華康雅藝體W6"/>
              </a:rPr>
              <a:t>    </a:t>
            </a:r>
            <a:r>
              <a:rPr kumimoji="0" lang="en-US" altLang="zh-TW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華康雅藝體W6"/>
              </a:rPr>
              <a:t>3.</a:t>
            </a:r>
            <a:r>
              <a:rPr kumimoji="0" lang="zh-TW" altLang="en-US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華康雅藝體W6"/>
              </a:rPr>
              <a:t> 請寫出一項造成台灣缺水的主要原因。</a:t>
            </a:r>
          </a:p>
        </p:txBody>
      </p:sp>
    </p:spTree>
    <p:extLst>
      <p:ext uri="{BB962C8B-B14F-4D97-AF65-F5344CB8AC3E}">
        <p14:creationId xmlns:p14="http://schemas.microsoft.com/office/powerpoint/2010/main" val="31361599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17992"/>
            <a:ext cx="12193057" cy="682201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774825" y="188913"/>
            <a:ext cx="2089150" cy="7921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dirty="0">
                <a:solidFill>
                  <a:srgbClr val="7030A0"/>
                </a:solidFill>
                <a:latin typeface="華康雅藝體W6" pitchFamily="81" charset="-120"/>
                <a:ea typeface="華康雅藝體W6" pitchFamily="81" charset="-120"/>
              </a:rPr>
              <a:t>答案：</a:t>
            </a:r>
          </a:p>
        </p:txBody>
      </p:sp>
      <p:sp>
        <p:nvSpPr>
          <p:cNvPr id="5" name="圓角矩形 4"/>
          <p:cNvSpPr/>
          <p:nvPr/>
        </p:nvSpPr>
        <p:spPr>
          <a:xfrm>
            <a:off x="1919289" y="1106488"/>
            <a:ext cx="8569325" cy="55753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kumimoji="0" lang="en-US" altLang="zh-TW" sz="3400" dirty="0">
                <a:solidFill>
                  <a:srgbClr val="FF0000"/>
                </a:solidFill>
                <a:latin typeface="標楷體" pitchFamily="65" charset="-120"/>
                <a:ea typeface="華康雅藝體W6"/>
                <a:cs typeface="華康雅藝體W6"/>
              </a:rPr>
              <a:t>1</a:t>
            </a:r>
            <a:r>
              <a:rPr kumimoji="0" lang="zh-TW" altLang="en-US" sz="3400" dirty="0">
                <a:solidFill>
                  <a:srgbClr val="FF0000"/>
                </a:solidFill>
                <a:latin typeface="標楷體" pitchFamily="65" charset="-120"/>
                <a:ea typeface="華康雅藝體W6"/>
                <a:cs typeface="華康雅藝體W6"/>
              </a:rPr>
              <a:t>、</a:t>
            </a:r>
            <a:r>
              <a:rPr kumimoji="0" lang="zh-TW" altLang="zh-TW" sz="3400" b="1" dirty="0">
                <a:solidFill>
                  <a:srgbClr val="FF0000"/>
                </a:solidFill>
                <a:latin typeface="標楷體" pitchFamily="65" charset="-120"/>
                <a:ea typeface="華康雅藝體W6"/>
                <a:cs typeface="華康雅藝體W6"/>
              </a:rPr>
              <a:t>台灣地形陡峭、河川短促、水流湍急，大部分的雨水未能有效攔截，因而直</a:t>
            </a:r>
            <a:endParaRPr kumimoji="0" lang="en-US" altLang="zh-TW" sz="3400" b="1" dirty="0">
              <a:solidFill>
                <a:srgbClr val="FF0000"/>
              </a:solidFill>
              <a:latin typeface="標楷體" pitchFamily="65" charset="-120"/>
              <a:ea typeface="華康雅藝體W6"/>
              <a:cs typeface="華康雅藝體W6"/>
            </a:endParaRPr>
          </a:p>
          <a:p>
            <a:pPr>
              <a:defRPr/>
            </a:pPr>
            <a:r>
              <a:rPr kumimoji="0" lang="zh-TW" altLang="en-US" sz="3400" b="1" dirty="0">
                <a:solidFill>
                  <a:srgbClr val="FF0000"/>
                </a:solidFill>
                <a:latin typeface="標楷體" pitchFamily="65" charset="-120"/>
                <a:ea typeface="華康雅藝體W6"/>
                <a:cs typeface="華康雅藝體W6"/>
              </a:rPr>
              <a:t>   </a:t>
            </a:r>
            <a:r>
              <a:rPr kumimoji="0" lang="zh-TW" altLang="zh-TW" sz="3400" b="1" dirty="0">
                <a:solidFill>
                  <a:srgbClr val="FF0000"/>
                </a:solidFill>
                <a:latin typeface="標楷體" pitchFamily="65" charset="-120"/>
                <a:ea typeface="華康雅藝體W6"/>
                <a:cs typeface="華康雅藝體W6"/>
              </a:rPr>
              <a:t>接流入大海</a:t>
            </a:r>
            <a:endParaRPr kumimoji="0" lang="en-US" altLang="zh-TW" sz="3400" b="1" dirty="0">
              <a:solidFill>
                <a:srgbClr val="FF0000"/>
              </a:solidFill>
              <a:latin typeface="標楷體" pitchFamily="65" charset="-120"/>
              <a:ea typeface="華康雅藝體W6"/>
              <a:cs typeface="華康雅藝體W6"/>
            </a:endParaRPr>
          </a:p>
          <a:p>
            <a:pPr>
              <a:defRPr/>
            </a:pPr>
            <a:r>
              <a:rPr kumimoji="0" lang="en-US" altLang="zh-TW" sz="3400" b="1" dirty="0">
                <a:solidFill>
                  <a:prstClr val="black"/>
                </a:solidFill>
                <a:latin typeface="標楷體" pitchFamily="65" charset="-120"/>
                <a:ea typeface="華康雅藝體W6"/>
                <a:cs typeface="華康雅藝體W6"/>
              </a:rPr>
              <a:t>2</a:t>
            </a:r>
            <a:r>
              <a:rPr kumimoji="0" lang="zh-TW" altLang="en-US" sz="3400" b="1" dirty="0">
                <a:solidFill>
                  <a:prstClr val="black"/>
                </a:solidFill>
                <a:latin typeface="標楷體" pitchFamily="65" charset="-120"/>
                <a:ea typeface="華康雅藝體W6"/>
                <a:cs typeface="華康雅藝體W6"/>
              </a:rPr>
              <a:t>、</a:t>
            </a:r>
            <a:r>
              <a:rPr kumimoji="0" lang="zh-TW" altLang="zh-TW" sz="3400" b="1" dirty="0">
                <a:solidFill>
                  <a:prstClr val="black"/>
                </a:solidFill>
                <a:latin typeface="標楷體" pitchFamily="65" charset="-120"/>
                <a:ea typeface="華康雅藝體W6"/>
                <a:cs typeface="華康雅藝體W6"/>
              </a:rPr>
              <a:t>每年降雨的時間、空間分布不均</a:t>
            </a:r>
            <a:endParaRPr kumimoji="0" lang="en-US" altLang="zh-TW" sz="3400" b="1" dirty="0">
              <a:solidFill>
                <a:prstClr val="black"/>
              </a:solidFill>
              <a:latin typeface="標楷體" pitchFamily="65" charset="-120"/>
              <a:ea typeface="華康雅藝體W6"/>
              <a:cs typeface="華康雅藝體W6"/>
            </a:endParaRPr>
          </a:p>
          <a:p>
            <a:pPr>
              <a:defRPr/>
            </a:pPr>
            <a:r>
              <a:rPr kumimoji="0" lang="en-US" altLang="zh-TW" sz="3400" b="1" dirty="0">
                <a:solidFill>
                  <a:srgbClr val="FF0000"/>
                </a:solidFill>
                <a:latin typeface="標楷體" pitchFamily="65" charset="-120"/>
                <a:ea typeface="華康雅藝體W6"/>
                <a:cs typeface="華康雅藝體W6"/>
              </a:rPr>
              <a:t>3</a:t>
            </a:r>
            <a:r>
              <a:rPr kumimoji="0" lang="zh-TW" altLang="en-US" sz="3400" b="1" dirty="0">
                <a:solidFill>
                  <a:srgbClr val="FF0000"/>
                </a:solidFill>
                <a:latin typeface="標楷體" pitchFamily="65" charset="-120"/>
                <a:ea typeface="華康雅藝體W6"/>
                <a:cs typeface="華康雅藝體W6"/>
              </a:rPr>
              <a:t>、</a:t>
            </a:r>
            <a:r>
              <a:rPr kumimoji="0" lang="zh-TW" altLang="zh-TW" sz="3400" b="1" dirty="0">
                <a:solidFill>
                  <a:srgbClr val="FF0000"/>
                </a:solidFill>
                <a:latin typeface="標楷體" pitchFamily="65" charset="-120"/>
                <a:ea typeface="華康雅藝體W6"/>
                <a:cs typeface="華康雅藝體W6"/>
              </a:rPr>
              <a:t>氣候變遷快速惡化</a:t>
            </a:r>
            <a:endParaRPr kumimoji="0" lang="en-US" altLang="zh-TW" sz="3400" b="1" dirty="0">
              <a:solidFill>
                <a:srgbClr val="FF0000"/>
              </a:solidFill>
              <a:latin typeface="標楷體" pitchFamily="65" charset="-120"/>
              <a:ea typeface="華康雅藝體W6"/>
              <a:cs typeface="華康雅藝體W6"/>
            </a:endParaRPr>
          </a:p>
          <a:p>
            <a:pPr>
              <a:defRPr/>
            </a:pPr>
            <a:r>
              <a:rPr kumimoji="0" lang="en-US" altLang="zh-TW" sz="3400" b="1" dirty="0">
                <a:solidFill>
                  <a:prstClr val="black"/>
                </a:solidFill>
                <a:latin typeface="標楷體" pitchFamily="65" charset="-120"/>
                <a:ea typeface="華康雅藝體W6"/>
                <a:cs typeface="華康雅藝體W6"/>
              </a:rPr>
              <a:t>4</a:t>
            </a:r>
            <a:r>
              <a:rPr kumimoji="0" lang="zh-TW" altLang="en-US" sz="3400" b="1" dirty="0">
                <a:solidFill>
                  <a:prstClr val="black"/>
                </a:solidFill>
                <a:latin typeface="標楷體" pitchFamily="65" charset="-120"/>
                <a:ea typeface="華康雅藝體W6"/>
                <a:cs typeface="華康雅藝體W6"/>
              </a:rPr>
              <a:t>、</a:t>
            </a:r>
            <a:r>
              <a:rPr kumimoji="0" lang="zh-TW" altLang="zh-TW" sz="3400" b="1" dirty="0">
                <a:solidFill>
                  <a:prstClr val="black"/>
                </a:solidFill>
                <a:latin typeface="標楷體" pitchFamily="65" charset="-120"/>
                <a:ea typeface="華康雅藝體W6"/>
                <a:cs typeface="華康雅藝體W6"/>
              </a:rPr>
              <a:t>超抽地下水</a:t>
            </a:r>
            <a:r>
              <a:rPr kumimoji="0" lang="en-US" altLang="zh-TW" sz="3400" b="1" dirty="0">
                <a:solidFill>
                  <a:prstClr val="black"/>
                </a:solidFill>
                <a:latin typeface="標楷體" pitchFamily="65" charset="-120"/>
                <a:ea typeface="華康雅藝體W6"/>
                <a:cs typeface="華康雅藝體W6"/>
              </a:rPr>
              <a:t>        </a:t>
            </a:r>
            <a:r>
              <a:rPr kumimoji="0" lang="en-US" altLang="zh-TW" sz="3400" b="1" dirty="0">
                <a:solidFill>
                  <a:srgbClr val="FF0000"/>
                </a:solidFill>
                <a:latin typeface="標楷體" pitchFamily="65" charset="-120"/>
                <a:ea typeface="華康雅藝體W6"/>
                <a:cs typeface="華康雅藝體W6"/>
              </a:rPr>
              <a:t>5</a:t>
            </a:r>
            <a:r>
              <a:rPr kumimoji="0" lang="zh-TW" altLang="zh-TW" sz="3400" b="1" dirty="0">
                <a:solidFill>
                  <a:srgbClr val="FF0000"/>
                </a:solidFill>
                <a:latin typeface="標楷體" pitchFamily="65" charset="-120"/>
                <a:ea typeface="華康雅藝體W6"/>
                <a:cs typeface="華康雅藝體W6"/>
              </a:rPr>
              <a:t>、河川遭污染</a:t>
            </a:r>
            <a:endParaRPr kumimoji="0" lang="en-US" altLang="zh-TW" sz="3400" b="1" dirty="0">
              <a:solidFill>
                <a:srgbClr val="FF0000"/>
              </a:solidFill>
              <a:latin typeface="標楷體" pitchFamily="65" charset="-120"/>
              <a:ea typeface="華康雅藝體W6"/>
              <a:cs typeface="華康雅藝體W6"/>
            </a:endParaRPr>
          </a:p>
          <a:p>
            <a:pPr>
              <a:defRPr/>
            </a:pPr>
            <a:r>
              <a:rPr kumimoji="0" lang="en-US" altLang="zh-TW" sz="3400" b="1" dirty="0">
                <a:solidFill>
                  <a:srgbClr val="FF0000"/>
                </a:solidFill>
                <a:latin typeface="標楷體" pitchFamily="65" charset="-120"/>
                <a:ea typeface="華康雅藝體W6"/>
                <a:cs typeface="華康雅藝體W6"/>
              </a:rPr>
              <a:t>6</a:t>
            </a:r>
            <a:r>
              <a:rPr kumimoji="0" lang="zh-TW" altLang="zh-TW" sz="3400" b="1" dirty="0">
                <a:solidFill>
                  <a:srgbClr val="FF0000"/>
                </a:solidFill>
                <a:latin typeface="標楷體" pitchFamily="65" charset="-120"/>
                <a:ea typeface="華康雅藝體W6"/>
                <a:cs typeface="華康雅藝體W6"/>
              </a:rPr>
              <a:t>、水庫淤砂率高</a:t>
            </a:r>
            <a:r>
              <a:rPr kumimoji="0" lang="en-US" altLang="zh-TW" sz="3400" b="1" dirty="0">
                <a:solidFill>
                  <a:srgbClr val="FF0000"/>
                </a:solidFill>
                <a:latin typeface="標楷體" pitchFamily="65" charset="-120"/>
                <a:ea typeface="華康雅藝體W6"/>
                <a:cs typeface="華康雅藝體W6"/>
              </a:rPr>
              <a:t>      </a:t>
            </a:r>
            <a:r>
              <a:rPr kumimoji="0" lang="en-US" altLang="zh-TW" sz="3400" b="1" dirty="0">
                <a:solidFill>
                  <a:prstClr val="black"/>
                </a:solidFill>
                <a:latin typeface="標楷體" pitchFamily="65" charset="-120"/>
                <a:ea typeface="華康雅藝體W6"/>
                <a:cs typeface="華康雅藝體W6"/>
              </a:rPr>
              <a:t>7</a:t>
            </a:r>
            <a:r>
              <a:rPr kumimoji="0" lang="zh-TW" altLang="zh-TW" sz="3400" b="1" dirty="0">
                <a:solidFill>
                  <a:prstClr val="black"/>
                </a:solidFill>
                <a:latin typeface="標楷體" pitchFamily="65" charset="-120"/>
                <a:ea typeface="華康雅藝體W6"/>
                <a:cs typeface="華康雅藝體W6"/>
              </a:rPr>
              <a:t>、水管漏水嚴重</a:t>
            </a:r>
            <a:endParaRPr kumimoji="0" lang="en-US" altLang="zh-TW" sz="3400" b="1" dirty="0">
              <a:solidFill>
                <a:prstClr val="black"/>
              </a:solidFill>
              <a:latin typeface="標楷體" pitchFamily="65" charset="-120"/>
              <a:ea typeface="華康雅藝體W6"/>
              <a:cs typeface="華康雅藝體W6"/>
            </a:endParaRPr>
          </a:p>
          <a:p>
            <a:pPr>
              <a:defRPr/>
            </a:pPr>
            <a:r>
              <a:rPr kumimoji="0" lang="en-US" altLang="zh-TW" sz="3400" b="1" dirty="0">
                <a:solidFill>
                  <a:prstClr val="black"/>
                </a:solidFill>
                <a:latin typeface="標楷體" pitchFamily="65" charset="-120"/>
                <a:ea typeface="華康雅藝體W6"/>
                <a:cs typeface="華康雅藝體W6"/>
              </a:rPr>
              <a:t>8</a:t>
            </a:r>
            <a:r>
              <a:rPr kumimoji="0" lang="zh-TW" altLang="zh-TW" sz="3400" b="1" dirty="0">
                <a:solidFill>
                  <a:prstClr val="black"/>
                </a:solidFill>
                <a:latin typeface="標楷體" pitchFamily="65" charset="-120"/>
                <a:ea typeface="華康雅藝體W6"/>
                <a:cs typeface="華康雅藝體W6"/>
              </a:rPr>
              <a:t>、水費太便宜</a:t>
            </a:r>
            <a:r>
              <a:rPr kumimoji="0" lang="en-US" altLang="zh-TW" sz="3400" b="1" dirty="0">
                <a:solidFill>
                  <a:prstClr val="black"/>
                </a:solidFill>
                <a:latin typeface="標楷體" pitchFamily="65" charset="-120"/>
                <a:ea typeface="華康雅藝體W6"/>
                <a:cs typeface="華康雅藝體W6"/>
              </a:rPr>
              <a:t>        </a:t>
            </a:r>
            <a:r>
              <a:rPr kumimoji="0" lang="en-US" altLang="zh-TW" sz="3400" b="1" dirty="0">
                <a:solidFill>
                  <a:srgbClr val="FF0000"/>
                </a:solidFill>
                <a:latin typeface="標楷體" pitchFamily="65" charset="-120"/>
                <a:ea typeface="華康雅藝體W6"/>
                <a:cs typeface="華康雅藝體W6"/>
              </a:rPr>
              <a:t>9</a:t>
            </a:r>
            <a:r>
              <a:rPr kumimoji="0" lang="zh-TW" altLang="en-US" sz="3400" b="1" dirty="0">
                <a:solidFill>
                  <a:srgbClr val="FF0000"/>
                </a:solidFill>
                <a:latin typeface="標楷體" pitchFamily="65" charset="-120"/>
                <a:ea typeface="華康雅藝體W6"/>
                <a:cs typeface="華康雅藝體W6"/>
              </a:rPr>
              <a:t>、</a:t>
            </a:r>
            <a:r>
              <a:rPr kumimoji="0" lang="zh-TW" altLang="zh-TW" sz="3400" b="1" dirty="0">
                <a:solidFill>
                  <a:srgbClr val="FF0000"/>
                </a:solidFill>
                <a:latin typeface="標楷體" pitchFamily="65" charset="-120"/>
                <a:ea typeface="華康雅藝體W6"/>
                <a:cs typeface="華康雅藝體W6"/>
              </a:rPr>
              <a:t>人為浪費</a:t>
            </a:r>
            <a:endParaRPr kumimoji="0" lang="en-US" altLang="zh-TW" sz="3400" b="1" dirty="0">
              <a:solidFill>
                <a:srgbClr val="FF0000"/>
              </a:solidFill>
              <a:latin typeface="標楷體" pitchFamily="65" charset="-120"/>
              <a:ea typeface="華康雅藝體W6"/>
              <a:cs typeface="華康雅藝體W6"/>
            </a:endParaRPr>
          </a:p>
          <a:p>
            <a:pPr>
              <a:defRPr/>
            </a:pPr>
            <a:r>
              <a:rPr kumimoji="0" lang="en-US" altLang="zh-TW" sz="3400" b="1" dirty="0">
                <a:solidFill>
                  <a:srgbClr val="FF0000"/>
                </a:solidFill>
                <a:latin typeface="標楷體" pitchFamily="65" charset="-120"/>
                <a:ea typeface="華康雅藝體W6"/>
                <a:cs typeface="華康雅藝體W6"/>
              </a:rPr>
              <a:t>10</a:t>
            </a:r>
            <a:r>
              <a:rPr kumimoji="0" lang="zh-TW" altLang="en-US" sz="3400" b="1" dirty="0">
                <a:solidFill>
                  <a:srgbClr val="FF0000"/>
                </a:solidFill>
                <a:latin typeface="標楷體" pitchFamily="65" charset="-120"/>
                <a:ea typeface="華康雅藝體W6"/>
                <a:cs typeface="華康雅藝體W6"/>
              </a:rPr>
              <a:t>、</a:t>
            </a:r>
            <a:r>
              <a:rPr kumimoji="0" lang="zh-TW" altLang="zh-TW" sz="3400" b="1" dirty="0">
                <a:solidFill>
                  <a:srgbClr val="FF0000"/>
                </a:solidFill>
                <a:latin typeface="標楷體" pitchFamily="65" charset="-120"/>
                <a:ea typeface="華康雅藝體W6"/>
                <a:cs typeface="華康雅藝體W6"/>
              </a:rPr>
              <a:t>水資源管理失當</a:t>
            </a:r>
            <a:r>
              <a:rPr kumimoji="0" lang="zh-TW" altLang="en-US" sz="3400" b="1" dirty="0">
                <a:solidFill>
                  <a:srgbClr val="FF0000"/>
                </a:solidFill>
                <a:latin typeface="標楷體" pitchFamily="65" charset="-120"/>
                <a:ea typeface="華康雅藝體W6"/>
                <a:cs typeface="華康雅藝體W6"/>
              </a:rPr>
              <a:t>，</a:t>
            </a:r>
            <a:r>
              <a:rPr kumimoji="0" lang="en-US" altLang="zh-TW" sz="3400" b="1" dirty="0">
                <a:solidFill>
                  <a:srgbClr val="FF0000"/>
                </a:solidFill>
                <a:latin typeface="標楷體" pitchFamily="65" charset="-120"/>
                <a:ea typeface="華康雅藝體W6"/>
                <a:cs typeface="華康雅藝體W6"/>
              </a:rPr>
              <a:t>Ex.</a:t>
            </a:r>
            <a:r>
              <a:rPr kumimoji="0" lang="zh-TW" altLang="en-US" sz="3400" b="1" dirty="0">
                <a:solidFill>
                  <a:srgbClr val="FF0000"/>
                </a:solidFill>
                <a:latin typeface="標楷體" pitchFamily="65" charset="-120"/>
                <a:ea typeface="華康雅藝體W6"/>
                <a:cs typeface="華康雅藝體W6"/>
              </a:rPr>
              <a:t>上游濫墾</a:t>
            </a:r>
          </a:p>
        </p:txBody>
      </p:sp>
    </p:spTree>
    <p:extLst>
      <p:ext uri="{BB962C8B-B14F-4D97-AF65-F5344CB8AC3E}">
        <p14:creationId xmlns:p14="http://schemas.microsoft.com/office/powerpoint/2010/main" val="23959941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17992"/>
            <a:ext cx="12193057" cy="682201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135188" y="1341439"/>
            <a:ext cx="7993062" cy="39592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kumimoji="0" lang="zh-TW" altLang="en-US" sz="5400" dirty="0">
                <a:solidFill>
                  <a:srgbClr val="7030A0"/>
                </a:solidFill>
                <a:latin typeface="華康雅藝體W6"/>
                <a:ea typeface="華康雅藝體W6"/>
                <a:cs typeface="華康雅藝體W6"/>
              </a:rPr>
              <a:t>   </a:t>
            </a:r>
            <a:r>
              <a:rPr kumimoji="0" lang="en-US" altLang="zh-TW" sz="5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  <a:cs typeface="華康雅藝體W6"/>
              </a:rPr>
              <a:t>4.</a:t>
            </a:r>
            <a:r>
              <a:rPr kumimoji="0" lang="zh-TW" altLang="en-US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anose="03000509000000000000" pitchFamily="65" charset="-120"/>
                <a:cs typeface="華康雅藝體W6"/>
              </a:rPr>
              <a:t>上頁所提到的原因，有哪幾項是我們</a:t>
            </a:r>
            <a:r>
              <a:rPr kumimoji="0" lang="zh-TW" alt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anose="03000509000000000000" pitchFamily="65" charset="-120"/>
                <a:cs typeface="華康雅藝體W6"/>
              </a:rPr>
              <a:t>台灣人民自己</a:t>
            </a:r>
            <a:r>
              <a:rPr kumimoji="0" lang="zh-TW" altLang="en-US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anose="03000509000000000000" pitchFamily="65" charset="-120"/>
                <a:cs typeface="華康雅藝體W6"/>
              </a:rPr>
              <a:t>可以改正的？</a:t>
            </a:r>
            <a:endParaRPr kumimoji="0" lang="en-US" altLang="zh-TW" sz="5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anose="03000509000000000000" pitchFamily="65" charset="-120"/>
              <a:cs typeface="華康雅藝體W6"/>
            </a:endParaRPr>
          </a:p>
          <a:p>
            <a:r>
              <a:rPr kumimoji="0" lang="zh-TW" altLang="en-US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anose="03000509000000000000" pitchFamily="65" charset="-120"/>
                <a:cs typeface="華康雅藝體W6"/>
              </a:rPr>
              <a:t>   （寫前面數字即可）</a:t>
            </a:r>
            <a:endParaRPr kumimoji="0" lang="en-US" altLang="zh-TW" sz="5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itchFamily="65" charset="-120"/>
              <a:ea typeface="標楷體" panose="03000509000000000000" pitchFamily="65" charset="-120"/>
              <a:cs typeface="華康雅藝體W6"/>
            </a:endParaRPr>
          </a:p>
        </p:txBody>
      </p:sp>
    </p:spTree>
    <p:extLst>
      <p:ext uri="{BB962C8B-B14F-4D97-AF65-F5344CB8AC3E}">
        <p14:creationId xmlns:p14="http://schemas.microsoft.com/office/powerpoint/2010/main" val="36673147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2063751" y="1412876"/>
            <a:ext cx="3095625" cy="1871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7200" dirty="0">
                <a:solidFill>
                  <a:srgbClr val="7030A0"/>
                </a:solidFill>
                <a:latin typeface="華康雅藝體W6" pitchFamily="81" charset="-120"/>
                <a:ea typeface="華康雅藝體W6" pitchFamily="81" charset="-120"/>
              </a:rPr>
              <a:t>答案：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17992"/>
            <a:ext cx="12193057" cy="6822015"/>
          </a:xfrm>
          <a:prstGeom prst="rect">
            <a:avLst/>
          </a:prstGeom>
        </p:spPr>
      </p:pic>
      <p:sp>
        <p:nvSpPr>
          <p:cNvPr id="4" name="十邊形 3"/>
          <p:cNvSpPr/>
          <p:nvPr/>
        </p:nvSpPr>
        <p:spPr>
          <a:xfrm>
            <a:off x="4252097" y="1248311"/>
            <a:ext cx="4895850" cy="4608512"/>
          </a:xfrm>
          <a:prstGeom prst="decagon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zh-TW" sz="8800">
                <a:solidFill>
                  <a:prstClr val="black"/>
                </a:solidFill>
                <a:latin typeface="標楷體" pitchFamily="65" charset="-120"/>
                <a:ea typeface="華康雅藝體W6"/>
                <a:cs typeface="華康雅藝體W6"/>
              </a:rPr>
              <a:t>4</a:t>
            </a:r>
            <a:r>
              <a:rPr kumimoji="0" lang="zh-TW" altLang="en-US" sz="8800">
                <a:solidFill>
                  <a:prstClr val="black"/>
                </a:solidFill>
                <a:latin typeface="標楷體" pitchFamily="65" charset="-120"/>
                <a:ea typeface="華康雅藝體W6"/>
                <a:cs typeface="華康雅藝體W6"/>
              </a:rPr>
              <a:t>～</a:t>
            </a:r>
            <a:r>
              <a:rPr kumimoji="0" lang="en-US" altLang="zh-TW" sz="8800">
                <a:solidFill>
                  <a:prstClr val="black"/>
                </a:solidFill>
                <a:latin typeface="標楷體" pitchFamily="65" charset="-120"/>
                <a:ea typeface="華康雅藝體W6"/>
                <a:cs typeface="華康雅藝體W6"/>
              </a:rPr>
              <a:t>10</a:t>
            </a:r>
          </a:p>
          <a:p>
            <a:pPr algn="ctr">
              <a:defRPr/>
            </a:pPr>
            <a:r>
              <a:rPr kumimoji="0" lang="en-US" altLang="zh-TW" sz="8800">
                <a:solidFill>
                  <a:prstClr val="black"/>
                </a:solidFill>
                <a:latin typeface="標楷體" pitchFamily="65" charset="-120"/>
                <a:ea typeface="華康雅藝體W6"/>
                <a:cs typeface="華康雅藝體W6"/>
              </a:rPr>
              <a:t>7</a:t>
            </a:r>
            <a:r>
              <a:rPr kumimoji="0" lang="en-US" altLang="zh-TW" sz="2000">
                <a:solidFill>
                  <a:prstClr val="black"/>
                </a:solidFill>
                <a:latin typeface="標楷體" pitchFamily="65" charset="-120"/>
                <a:ea typeface="華康雅藝體W6"/>
                <a:cs typeface="華康雅藝體W6"/>
              </a:rPr>
              <a:t> </a:t>
            </a:r>
            <a:r>
              <a:rPr kumimoji="0" lang="zh-TW" altLang="en-US" sz="8800">
                <a:solidFill>
                  <a:prstClr val="black"/>
                </a:solidFill>
                <a:latin typeface="標楷體" pitchFamily="65" charset="-120"/>
                <a:ea typeface="華康雅藝體W6"/>
                <a:cs typeface="華康雅藝體W6"/>
              </a:rPr>
              <a:t>項</a:t>
            </a:r>
          </a:p>
        </p:txBody>
      </p:sp>
    </p:spTree>
    <p:extLst>
      <p:ext uri="{BB962C8B-B14F-4D97-AF65-F5344CB8AC3E}">
        <p14:creationId xmlns:p14="http://schemas.microsoft.com/office/powerpoint/2010/main" val="691706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17992"/>
            <a:ext cx="12193057" cy="6822015"/>
          </a:xfrm>
          <a:prstGeom prst="rect">
            <a:avLst/>
          </a:prstGeom>
        </p:spPr>
      </p:pic>
      <p:sp>
        <p:nvSpPr>
          <p:cNvPr id="5" name="圓角矩形 4"/>
          <p:cNvSpPr/>
          <p:nvPr/>
        </p:nvSpPr>
        <p:spPr>
          <a:xfrm>
            <a:off x="1919289" y="333376"/>
            <a:ext cx="8569325" cy="634841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kumimoji="0" lang="en-US" altLang="zh-TW" sz="3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華康雅藝體W6"/>
                <a:ea typeface="華康雅藝體W6"/>
                <a:cs typeface="華康雅藝體W6"/>
              </a:rPr>
              <a:t>1</a:t>
            </a:r>
            <a:r>
              <a:rPr kumimoji="0" lang="zh-TW" altLang="en-US" sz="3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華康雅藝體W6"/>
                <a:ea typeface="華康雅藝體W6"/>
                <a:cs typeface="華康雅藝體W6"/>
              </a:rPr>
              <a:t>、</a:t>
            </a:r>
            <a:r>
              <a:rPr kumimoji="0" lang="zh-TW" altLang="zh-TW" sz="3400">
                <a:solidFill>
                  <a:srgbClr val="FF0000"/>
                </a:solidFill>
                <a:latin typeface="標楷體" pitchFamily="65" charset="-120"/>
                <a:ea typeface="華康雅藝體W6"/>
                <a:cs typeface="華康雅藝體W6"/>
              </a:rPr>
              <a:t>台灣地形陡峭、河川短促、水流湍急，大部分的雨水未能有效攔截，因而直接流入大海</a:t>
            </a:r>
            <a:endParaRPr kumimoji="0" lang="en-US" altLang="zh-TW" sz="3400">
              <a:solidFill>
                <a:srgbClr val="FF0000"/>
              </a:solidFill>
              <a:latin typeface="標楷體" pitchFamily="65" charset="-120"/>
              <a:ea typeface="華康雅藝體W6"/>
              <a:cs typeface="華康雅藝體W6"/>
            </a:endParaRPr>
          </a:p>
          <a:p>
            <a:pPr>
              <a:defRPr/>
            </a:pPr>
            <a:r>
              <a:rPr kumimoji="0" lang="en-US" altLang="zh-TW" sz="3400">
                <a:solidFill>
                  <a:prstClr val="black"/>
                </a:solidFill>
                <a:latin typeface="標楷體" pitchFamily="65" charset="-120"/>
                <a:ea typeface="華康雅藝體W6"/>
                <a:cs typeface="華康雅藝體W6"/>
              </a:rPr>
              <a:t>2</a:t>
            </a:r>
            <a:r>
              <a:rPr kumimoji="0" lang="zh-TW" altLang="en-US" sz="3400">
                <a:solidFill>
                  <a:prstClr val="black"/>
                </a:solidFill>
                <a:latin typeface="標楷體" pitchFamily="65" charset="-120"/>
                <a:ea typeface="華康雅藝體W6"/>
                <a:cs typeface="華康雅藝體W6"/>
              </a:rPr>
              <a:t>、</a:t>
            </a:r>
            <a:r>
              <a:rPr kumimoji="0" lang="zh-TW" altLang="zh-TW" sz="3400">
                <a:solidFill>
                  <a:prstClr val="black"/>
                </a:solidFill>
                <a:latin typeface="標楷體" pitchFamily="65" charset="-120"/>
                <a:ea typeface="華康雅藝體W6"/>
                <a:cs typeface="華康雅藝體W6"/>
              </a:rPr>
              <a:t>每年降雨的時間、空間分布不均</a:t>
            </a:r>
            <a:endParaRPr kumimoji="0" lang="en-US" altLang="zh-TW" sz="3400">
              <a:solidFill>
                <a:prstClr val="black"/>
              </a:solidFill>
              <a:latin typeface="標楷體" pitchFamily="65" charset="-120"/>
              <a:ea typeface="華康雅藝體W6"/>
              <a:cs typeface="華康雅藝體W6"/>
            </a:endParaRPr>
          </a:p>
          <a:p>
            <a:pPr>
              <a:defRPr/>
            </a:pPr>
            <a:r>
              <a:rPr kumimoji="0" lang="en-US" altLang="zh-TW" sz="3400">
                <a:solidFill>
                  <a:srgbClr val="FF0000"/>
                </a:solidFill>
                <a:latin typeface="標楷體" pitchFamily="65" charset="-120"/>
                <a:ea typeface="華康雅藝體W6"/>
                <a:cs typeface="華康雅藝體W6"/>
              </a:rPr>
              <a:t>3</a:t>
            </a:r>
            <a:r>
              <a:rPr kumimoji="0" lang="zh-TW" altLang="en-US" sz="3400">
                <a:solidFill>
                  <a:srgbClr val="FF0000"/>
                </a:solidFill>
                <a:latin typeface="標楷體" pitchFamily="65" charset="-120"/>
                <a:ea typeface="華康雅藝體W6"/>
                <a:cs typeface="華康雅藝體W6"/>
              </a:rPr>
              <a:t>、</a:t>
            </a:r>
            <a:r>
              <a:rPr kumimoji="0" lang="zh-TW" altLang="zh-TW" sz="3400">
                <a:solidFill>
                  <a:srgbClr val="FF0000"/>
                </a:solidFill>
                <a:latin typeface="標楷體" pitchFamily="65" charset="-120"/>
                <a:ea typeface="華康雅藝體W6"/>
                <a:cs typeface="華康雅藝體W6"/>
              </a:rPr>
              <a:t>氣候變遷快速惡化</a:t>
            </a:r>
            <a:endParaRPr kumimoji="0" lang="en-US" altLang="zh-TW" sz="3400">
              <a:solidFill>
                <a:srgbClr val="FF0000"/>
              </a:solidFill>
              <a:latin typeface="標楷體" pitchFamily="65" charset="-120"/>
              <a:ea typeface="華康雅藝體W6"/>
              <a:cs typeface="華康雅藝體W6"/>
            </a:endParaRPr>
          </a:p>
          <a:p>
            <a:pPr>
              <a:defRPr/>
            </a:pPr>
            <a:r>
              <a:rPr kumimoji="0" lang="en-US" altLang="zh-TW" sz="3400">
                <a:solidFill>
                  <a:prstClr val="black"/>
                </a:solidFill>
                <a:latin typeface="標楷體" pitchFamily="65" charset="-120"/>
                <a:ea typeface="華康雅藝體W6"/>
                <a:cs typeface="華康雅藝體W6"/>
              </a:rPr>
              <a:t>4</a:t>
            </a:r>
            <a:r>
              <a:rPr kumimoji="0" lang="zh-TW" altLang="en-US" sz="3400">
                <a:solidFill>
                  <a:prstClr val="black"/>
                </a:solidFill>
                <a:latin typeface="標楷體" pitchFamily="65" charset="-120"/>
                <a:ea typeface="華康雅藝體W6"/>
                <a:cs typeface="華康雅藝體W6"/>
              </a:rPr>
              <a:t>、</a:t>
            </a:r>
            <a:r>
              <a:rPr kumimoji="0" lang="zh-TW" altLang="zh-TW" sz="3400">
                <a:solidFill>
                  <a:prstClr val="black"/>
                </a:solidFill>
                <a:latin typeface="標楷體" pitchFamily="65" charset="-120"/>
                <a:ea typeface="華康雅藝體W6"/>
                <a:cs typeface="華康雅藝體W6"/>
              </a:rPr>
              <a:t>超抽地下水</a:t>
            </a:r>
            <a:r>
              <a:rPr kumimoji="0" lang="en-US" altLang="zh-TW" sz="3400">
                <a:solidFill>
                  <a:prstClr val="black"/>
                </a:solidFill>
                <a:latin typeface="標楷體" pitchFamily="65" charset="-120"/>
                <a:ea typeface="華康雅藝體W6"/>
                <a:cs typeface="華康雅藝體W6"/>
              </a:rPr>
              <a:t>       </a:t>
            </a:r>
            <a:r>
              <a:rPr kumimoji="0" lang="en-US" altLang="zh-TW" sz="3400">
                <a:solidFill>
                  <a:srgbClr val="FF0000"/>
                </a:solidFill>
                <a:latin typeface="標楷體" pitchFamily="65" charset="-120"/>
                <a:ea typeface="華康雅藝體W6"/>
                <a:cs typeface="華康雅藝體W6"/>
              </a:rPr>
              <a:t>5</a:t>
            </a:r>
            <a:r>
              <a:rPr kumimoji="0" lang="zh-TW" altLang="zh-TW" sz="3400">
                <a:solidFill>
                  <a:srgbClr val="FF0000"/>
                </a:solidFill>
                <a:latin typeface="標楷體" pitchFamily="65" charset="-120"/>
                <a:ea typeface="華康雅藝體W6"/>
                <a:cs typeface="華康雅藝體W6"/>
              </a:rPr>
              <a:t>、河川遭污染</a:t>
            </a:r>
            <a:endParaRPr kumimoji="0" lang="en-US" altLang="zh-TW" sz="3400">
              <a:solidFill>
                <a:srgbClr val="FF0000"/>
              </a:solidFill>
              <a:latin typeface="標楷體" pitchFamily="65" charset="-120"/>
              <a:ea typeface="華康雅藝體W6"/>
              <a:cs typeface="華康雅藝體W6"/>
            </a:endParaRPr>
          </a:p>
          <a:p>
            <a:pPr>
              <a:defRPr/>
            </a:pPr>
            <a:r>
              <a:rPr kumimoji="0" lang="en-US" altLang="zh-TW" sz="3400">
                <a:solidFill>
                  <a:srgbClr val="FF0000"/>
                </a:solidFill>
                <a:latin typeface="標楷體" pitchFamily="65" charset="-120"/>
                <a:ea typeface="華康雅藝體W6"/>
                <a:cs typeface="華康雅藝體W6"/>
              </a:rPr>
              <a:t>6</a:t>
            </a:r>
            <a:r>
              <a:rPr kumimoji="0" lang="zh-TW" altLang="zh-TW" sz="3400">
                <a:solidFill>
                  <a:srgbClr val="FF0000"/>
                </a:solidFill>
                <a:latin typeface="標楷體" pitchFamily="65" charset="-120"/>
                <a:ea typeface="華康雅藝體W6"/>
                <a:cs typeface="華康雅藝體W6"/>
              </a:rPr>
              <a:t>、水庫淤砂率高</a:t>
            </a:r>
            <a:r>
              <a:rPr kumimoji="0" lang="en-US" altLang="zh-TW" sz="3400">
                <a:solidFill>
                  <a:srgbClr val="FF0000"/>
                </a:solidFill>
                <a:latin typeface="標楷體" pitchFamily="65" charset="-120"/>
                <a:ea typeface="華康雅藝體W6"/>
                <a:cs typeface="華康雅藝體W6"/>
              </a:rPr>
              <a:t>     </a:t>
            </a:r>
            <a:r>
              <a:rPr kumimoji="0" lang="en-US" altLang="zh-TW" sz="3400">
                <a:solidFill>
                  <a:prstClr val="black"/>
                </a:solidFill>
                <a:latin typeface="標楷體" pitchFamily="65" charset="-120"/>
                <a:ea typeface="華康雅藝體W6"/>
                <a:cs typeface="華康雅藝體W6"/>
              </a:rPr>
              <a:t>7</a:t>
            </a:r>
            <a:r>
              <a:rPr kumimoji="0" lang="zh-TW" altLang="zh-TW" sz="3400">
                <a:solidFill>
                  <a:prstClr val="black"/>
                </a:solidFill>
                <a:latin typeface="標楷體" pitchFamily="65" charset="-120"/>
                <a:ea typeface="華康雅藝體W6"/>
                <a:cs typeface="華康雅藝體W6"/>
              </a:rPr>
              <a:t>、水管漏水嚴重</a:t>
            </a:r>
            <a:endParaRPr kumimoji="0" lang="en-US" altLang="zh-TW" sz="3400">
              <a:solidFill>
                <a:prstClr val="black"/>
              </a:solidFill>
              <a:latin typeface="標楷體" pitchFamily="65" charset="-120"/>
              <a:ea typeface="華康雅藝體W6"/>
              <a:cs typeface="華康雅藝體W6"/>
            </a:endParaRPr>
          </a:p>
          <a:p>
            <a:pPr>
              <a:defRPr/>
            </a:pPr>
            <a:r>
              <a:rPr kumimoji="0" lang="en-US" altLang="zh-TW" sz="3400">
                <a:solidFill>
                  <a:prstClr val="black"/>
                </a:solidFill>
                <a:latin typeface="標楷體" pitchFamily="65" charset="-120"/>
                <a:ea typeface="華康雅藝體W6"/>
                <a:cs typeface="華康雅藝體W6"/>
              </a:rPr>
              <a:t>8</a:t>
            </a:r>
            <a:r>
              <a:rPr kumimoji="0" lang="zh-TW" altLang="zh-TW" sz="3400">
                <a:solidFill>
                  <a:prstClr val="black"/>
                </a:solidFill>
                <a:latin typeface="標楷體" pitchFamily="65" charset="-120"/>
                <a:ea typeface="華康雅藝體W6"/>
                <a:cs typeface="華康雅藝體W6"/>
              </a:rPr>
              <a:t>、水費太便宜</a:t>
            </a:r>
            <a:r>
              <a:rPr kumimoji="0" lang="en-US" altLang="zh-TW" sz="3400">
                <a:solidFill>
                  <a:prstClr val="black"/>
                </a:solidFill>
                <a:latin typeface="標楷體" pitchFamily="65" charset="-120"/>
                <a:ea typeface="華康雅藝體W6"/>
                <a:cs typeface="華康雅藝體W6"/>
              </a:rPr>
              <a:t>        </a:t>
            </a:r>
            <a:r>
              <a:rPr kumimoji="0" lang="en-US" altLang="zh-TW" sz="3400">
                <a:solidFill>
                  <a:srgbClr val="FF0000"/>
                </a:solidFill>
                <a:latin typeface="標楷體" pitchFamily="65" charset="-120"/>
                <a:ea typeface="華康雅藝體W6"/>
                <a:cs typeface="華康雅藝體W6"/>
              </a:rPr>
              <a:t>9</a:t>
            </a:r>
            <a:r>
              <a:rPr kumimoji="0" lang="zh-TW" altLang="en-US" sz="3400">
                <a:solidFill>
                  <a:srgbClr val="FF0000"/>
                </a:solidFill>
                <a:latin typeface="標楷體" pitchFamily="65" charset="-120"/>
                <a:ea typeface="華康雅藝體W6"/>
                <a:cs typeface="華康雅藝體W6"/>
              </a:rPr>
              <a:t>、</a:t>
            </a:r>
            <a:r>
              <a:rPr kumimoji="0" lang="zh-TW" altLang="zh-TW" sz="3400">
                <a:solidFill>
                  <a:srgbClr val="FF0000"/>
                </a:solidFill>
                <a:latin typeface="標楷體" pitchFamily="65" charset="-120"/>
                <a:ea typeface="華康雅藝體W6"/>
                <a:cs typeface="華康雅藝體W6"/>
              </a:rPr>
              <a:t>人為浪費</a:t>
            </a:r>
            <a:endParaRPr kumimoji="0" lang="en-US" altLang="zh-TW" sz="3400">
              <a:solidFill>
                <a:srgbClr val="FF0000"/>
              </a:solidFill>
              <a:latin typeface="標楷體" pitchFamily="65" charset="-120"/>
              <a:ea typeface="華康雅藝體W6"/>
              <a:cs typeface="華康雅藝體W6"/>
            </a:endParaRPr>
          </a:p>
          <a:p>
            <a:pPr>
              <a:defRPr/>
            </a:pPr>
            <a:r>
              <a:rPr kumimoji="0" lang="en-US" altLang="zh-TW" sz="3400">
                <a:solidFill>
                  <a:srgbClr val="FF0000"/>
                </a:solidFill>
                <a:latin typeface="標楷體" pitchFamily="65" charset="-120"/>
                <a:ea typeface="華康雅藝體W6"/>
                <a:cs typeface="華康雅藝體W6"/>
              </a:rPr>
              <a:t>10</a:t>
            </a:r>
            <a:r>
              <a:rPr kumimoji="0" lang="zh-TW" altLang="en-US" sz="3400">
                <a:solidFill>
                  <a:srgbClr val="FF0000"/>
                </a:solidFill>
                <a:latin typeface="標楷體" pitchFamily="65" charset="-120"/>
                <a:ea typeface="華康雅藝體W6"/>
                <a:cs typeface="華康雅藝體W6"/>
              </a:rPr>
              <a:t>、</a:t>
            </a:r>
            <a:r>
              <a:rPr kumimoji="0" lang="zh-TW" altLang="zh-TW" sz="3400">
                <a:solidFill>
                  <a:srgbClr val="FF0000"/>
                </a:solidFill>
                <a:latin typeface="標楷體" pitchFamily="65" charset="-120"/>
                <a:ea typeface="華康雅藝體W6"/>
                <a:cs typeface="華康雅藝體W6"/>
              </a:rPr>
              <a:t>水資源管理失當</a:t>
            </a:r>
            <a:r>
              <a:rPr kumimoji="0" lang="zh-TW" altLang="en-US" sz="3400">
                <a:solidFill>
                  <a:srgbClr val="FF0000"/>
                </a:solidFill>
                <a:latin typeface="標楷體" pitchFamily="65" charset="-120"/>
                <a:ea typeface="華康雅藝體W6"/>
                <a:cs typeface="華康雅藝體W6"/>
              </a:rPr>
              <a:t>，</a:t>
            </a:r>
            <a:r>
              <a:rPr kumimoji="0" lang="en-US" altLang="zh-TW" sz="3400">
                <a:solidFill>
                  <a:srgbClr val="FF0000"/>
                </a:solidFill>
                <a:latin typeface="標楷體" pitchFamily="65" charset="-120"/>
                <a:ea typeface="華康雅藝體W6"/>
                <a:cs typeface="華康雅藝體W6"/>
              </a:rPr>
              <a:t>Ex.</a:t>
            </a:r>
            <a:r>
              <a:rPr kumimoji="0" lang="zh-TW" altLang="en-US" sz="3400">
                <a:solidFill>
                  <a:srgbClr val="FF0000"/>
                </a:solidFill>
                <a:latin typeface="標楷體" pitchFamily="65" charset="-120"/>
                <a:ea typeface="華康雅藝體W6"/>
                <a:cs typeface="華康雅藝體W6"/>
              </a:rPr>
              <a:t>上游濫墾</a:t>
            </a:r>
          </a:p>
        </p:txBody>
      </p:sp>
      <p:sp>
        <p:nvSpPr>
          <p:cNvPr id="4" name="矩形 3"/>
          <p:cNvSpPr/>
          <p:nvPr/>
        </p:nvSpPr>
        <p:spPr>
          <a:xfrm>
            <a:off x="2208213" y="3716338"/>
            <a:ext cx="8064500" cy="2519362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zh-TW" altLang="en-US">
              <a:solidFill>
                <a:srgbClr val="FFFFFF"/>
              </a:solidFill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275255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17992"/>
            <a:ext cx="12193057" cy="682201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063751" y="1628775"/>
            <a:ext cx="7993063" cy="44640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kumimoji="0" lang="zh-TW" altLang="en-US" sz="54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雅藝體W6"/>
              </a:rPr>
              <a:t>  </a:t>
            </a:r>
            <a:r>
              <a:rPr kumimoji="0" lang="en-US" altLang="zh-TW" sz="5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雅藝體W6"/>
              </a:rPr>
              <a:t>5.</a:t>
            </a:r>
            <a:r>
              <a:rPr kumimoji="0" lang="zh-TW" altLang="en-US" sz="5400" b="1" dirty="0">
                <a:solidFill>
                  <a:srgbClr val="0070C0"/>
                </a:solidFill>
                <a:latin typeface="標楷體" pitchFamily="65" charset="-120"/>
                <a:ea typeface="標楷體" panose="03000509000000000000" pitchFamily="65" charset="-120"/>
                <a:cs typeface="華康雅藝體W6"/>
              </a:rPr>
              <a:t>日月潭裡有可測試水位的青蛙疊羅漢雕塑，請問一共有幾隻青蛙相疊？</a:t>
            </a:r>
          </a:p>
        </p:txBody>
      </p:sp>
    </p:spTree>
    <p:extLst>
      <p:ext uri="{BB962C8B-B14F-4D97-AF65-F5344CB8AC3E}">
        <p14:creationId xmlns:p14="http://schemas.microsoft.com/office/powerpoint/2010/main" val="171847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919289" y="57151"/>
            <a:ext cx="7958137" cy="9810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sz="6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W6" pitchFamily="81" charset="-120"/>
                <a:ea typeface="華康雅藝體W6" pitchFamily="81" charset="-120"/>
              </a:rPr>
              <a:t>未來你想過哪一種生活？</a:t>
            </a:r>
          </a:p>
        </p:txBody>
      </p:sp>
      <p:pic>
        <p:nvPicPr>
          <p:cNvPr id="18437" name="Picture 5" descr="乾裂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1711" y="1268412"/>
            <a:ext cx="4406900" cy="532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 descr="台灣淹水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29439" y="1262856"/>
            <a:ext cx="4175125" cy="534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144499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17992"/>
            <a:ext cx="12193057" cy="6822015"/>
          </a:xfrm>
          <a:prstGeom prst="rect">
            <a:avLst/>
          </a:prstGeom>
        </p:spPr>
      </p:pic>
      <p:sp>
        <p:nvSpPr>
          <p:cNvPr id="7" name="十邊形 6"/>
          <p:cNvSpPr/>
          <p:nvPr/>
        </p:nvSpPr>
        <p:spPr>
          <a:xfrm>
            <a:off x="5200650" y="1449389"/>
            <a:ext cx="3816350" cy="3959225"/>
          </a:xfrm>
          <a:prstGeom prst="decagon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sz="8800" dirty="0">
              <a:solidFill>
                <a:prstClr val="black"/>
              </a:solidFill>
              <a:latin typeface="華康雅藝體W6" pitchFamily="81" charset="-120"/>
              <a:ea typeface="華康雅藝體W6" pitchFamily="81" charset="-120"/>
            </a:endParaRPr>
          </a:p>
        </p:txBody>
      </p:sp>
      <p:sp>
        <p:nvSpPr>
          <p:cNvPr id="61443" name="矩形 1"/>
          <p:cNvSpPr>
            <a:spLocks noChangeArrowheads="1"/>
          </p:cNvSpPr>
          <p:nvPr/>
        </p:nvSpPr>
        <p:spPr bwMode="auto">
          <a:xfrm>
            <a:off x="6392864" y="2644775"/>
            <a:ext cx="801687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 sz="9600">
                <a:solidFill>
                  <a:srgbClr val="FF0000"/>
                </a:solidFill>
                <a:latin typeface="Calibri" pitchFamily="34" charset="0"/>
                <a:ea typeface="標楷體" pitchFamily="65" charset="-120"/>
              </a:rPr>
              <a:t>9</a:t>
            </a:r>
            <a:endParaRPr kumimoji="0" lang="zh-TW" altLang="zh-TW" sz="9600">
              <a:solidFill>
                <a:srgbClr val="FF0000"/>
              </a:solidFill>
              <a:latin typeface="Calibri" pitchFamily="34" charset="0"/>
              <a:ea typeface="標楷體" pitchFamily="65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063750" y="1412876"/>
            <a:ext cx="2952750" cy="1871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7200" dirty="0">
                <a:solidFill>
                  <a:srgbClr val="7030A0"/>
                </a:solidFill>
                <a:latin typeface="華康雅藝體W6" pitchFamily="81" charset="-120"/>
                <a:ea typeface="華康雅藝體W6" pitchFamily="81" charset="-120"/>
              </a:rPr>
              <a:t>答案：</a:t>
            </a:r>
          </a:p>
        </p:txBody>
      </p:sp>
    </p:spTree>
    <p:extLst>
      <p:ext uri="{BB962C8B-B14F-4D97-AF65-F5344CB8AC3E}">
        <p14:creationId xmlns:p14="http://schemas.microsoft.com/office/powerpoint/2010/main" val="41146386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17992"/>
            <a:ext cx="12193057" cy="6822015"/>
          </a:xfrm>
          <a:prstGeom prst="rect">
            <a:avLst/>
          </a:prstGeom>
        </p:spPr>
      </p:pic>
      <p:sp>
        <p:nvSpPr>
          <p:cNvPr id="63490" name="文字方塊 1"/>
          <p:cNvSpPr txBox="1">
            <a:spLocks noChangeArrowheads="1"/>
          </p:cNvSpPr>
          <p:nvPr/>
        </p:nvSpPr>
        <p:spPr bwMode="auto">
          <a:xfrm>
            <a:off x="2711450" y="765175"/>
            <a:ext cx="57610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zh-TW" altLang="en-US">
              <a:solidFill>
                <a:prstClr val="black"/>
              </a:solidFill>
              <a:ea typeface="標楷體" pitchFamily="65" charset="-120"/>
            </a:endParaRPr>
          </a:p>
        </p:txBody>
      </p:sp>
      <p:sp>
        <p:nvSpPr>
          <p:cNvPr id="63491" name="矩形 2"/>
          <p:cNvSpPr>
            <a:spLocks noChangeArrowheads="1"/>
          </p:cNvSpPr>
          <p:nvPr/>
        </p:nvSpPr>
        <p:spPr bwMode="auto">
          <a:xfrm>
            <a:off x="996948" y="382587"/>
            <a:ext cx="7918451" cy="2677656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sz="2800" dirty="0">
                <a:solidFill>
                  <a:prstClr val="black"/>
                </a:solidFill>
                <a:ea typeface="標楷體" pitchFamily="65" charset="-120"/>
              </a:rPr>
              <a:t>     「九蛙疊羅漢」是由九隻不同種類的青蛙相疊而成，每一隻表情、型態都不一樣，最底下是一只肥大的牛蛙，相當有趣，而雕塑原稿是由埔里藝術家沉政瑩所設計。</a:t>
            </a:r>
            <a:r>
              <a:rPr lang="zh-TW" altLang="en-US" sz="2800" dirty="0">
                <a:solidFill>
                  <a:srgbClr val="FF0000"/>
                </a:solidFill>
                <a:ea typeface="標楷體" pitchFamily="65" charset="-120"/>
              </a:rPr>
              <a:t>「九蛙疊羅漢」最大的功能是為了簡約測量日月潭水位高度</a:t>
            </a:r>
            <a:r>
              <a:rPr lang="zh-TW" altLang="en-US" sz="2800" dirty="0">
                <a:solidFill>
                  <a:prstClr val="black"/>
                </a:solidFill>
                <a:ea typeface="標楷體" pitchFamily="65" charset="-120"/>
              </a:rPr>
              <a:t>，滿水位時最高都不會超過最上面那隻青蛙的眼睛。</a:t>
            </a:r>
            <a:endParaRPr lang="en-US" altLang="zh-TW" sz="2800" dirty="0">
              <a:solidFill>
                <a:prstClr val="black"/>
              </a:solidFill>
              <a:ea typeface="標楷體" pitchFamily="65" charset="-120"/>
            </a:endParaRPr>
          </a:p>
        </p:txBody>
      </p:sp>
      <p:pic>
        <p:nvPicPr>
          <p:cNvPr id="63492" name="Picture 5" descr="九青蛙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547222" y="382587"/>
            <a:ext cx="2293938" cy="613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矩形 1"/>
          <p:cNvSpPr/>
          <p:nvPr/>
        </p:nvSpPr>
        <p:spPr>
          <a:xfrm>
            <a:off x="996949" y="3897315"/>
            <a:ext cx="7812088" cy="267652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2800" dirty="0">
                <a:solidFill>
                  <a:prstClr val="black"/>
                </a:solidFill>
                <a:ea typeface="標楷體" pitchFamily="65" charset="-120"/>
              </a:rPr>
              <a:t>     </a:t>
            </a:r>
            <a:r>
              <a:rPr lang="en-US" altLang="zh-TW" sz="2800" dirty="0">
                <a:solidFill>
                  <a:prstClr val="black"/>
                </a:solidFill>
                <a:ea typeface="標楷體" pitchFamily="65" charset="-120"/>
              </a:rPr>
              <a:t>2015</a:t>
            </a:r>
            <a:r>
              <a:rPr lang="zh-TW" altLang="en-US" sz="2800" dirty="0">
                <a:solidFill>
                  <a:prstClr val="black"/>
                </a:solidFill>
                <a:ea typeface="標楷體" pitchFamily="65" charset="-120"/>
              </a:rPr>
              <a:t>年</a:t>
            </a:r>
            <a:r>
              <a:rPr lang="en-US" altLang="zh-TW" sz="2800" dirty="0">
                <a:solidFill>
                  <a:prstClr val="black"/>
                </a:solidFill>
                <a:ea typeface="標楷體" pitchFamily="65" charset="-120"/>
              </a:rPr>
              <a:t>2</a:t>
            </a:r>
            <a:r>
              <a:rPr lang="zh-TW" altLang="en-US" sz="2800" dirty="0">
                <a:solidFill>
                  <a:prstClr val="black"/>
                </a:solidFill>
                <a:ea typeface="標楷體" pitchFamily="65" charset="-120"/>
              </a:rPr>
              <a:t>月日月潭水位持續下降，九蛙疊像露出第</a:t>
            </a:r>
            <a:r>
              <a:rPr lang="en-US" altLang="zh-TW" sz="2800" dirty="0">
                <a:solidFill>
                  <a:prstClr val="black"/>
                </a:solidFill>
                <a:ea typeface="標楷體" pitchFamily="65" charset="-120"/>
              </a:rPr>
              <a:t>9</a:t>
            </a:r>
            <a:r>
              <a:rPr lang="zh-TW" altLang="en-US" sz="2800" dirty="0">
                <a:solidFill>
                  <a:prstClr val="black"/>
                </a:solidFill>
                <a:ea typeface="標楷體" pitchFamily="65" charset="-120"/>
              </a:rPr>
              <a:t>隻青蛙，現在日月潭水位</a:t>
            </a:r>
            <a:r>
              <a:rPr lang="en-US" altLang="zh-TW" sz="2800" dirty="0">
                <a:solidFill>
                  <a:prstClr val="black"/>
                </a:solidFill>
                <a:ea typeface="標楷體" pitchFamily="65" charset="-120"/>
              </a:rPr>
              <a:t>743.93</a:t>
            </a:r>
            <a:r>
              <a:rPr lang="zh-TW" altLang="en-US" sz="2800" dirty="0">
                <a:solidFill>
                  <a:prstClr val="black"/>
                </a:solidFill>
                <a:ea typeface="標楷體" pitchFamily="65" charset="-120"/>
              </a:rPr>
              <a:t>公尺，水位再往下降到</a:t>
            </a:r>
            <a:r>
              <a:rPr lang="en-US" altLang="zh-TW" sz="2800" dirty="0">
                <a:solidFill>
                  <a:prstClr val="black"/>
                </a:solidFill>
                <a:ea typeface="標楷體" pitchFamily="65" charset="-120"/>
              </a:rPr>
              <a:t>743</a:t>
            </a:r>
            <a:r>
              <a:rPr lang="zh-TW" altLang="en-US" sz="2800" dirty="0">
                <a:solidFill>
                  <a:prstClr val="black"/>
                </a:solidFill>
                <a:ea typeface="標楷體" pitchFamily="65" charset="-120"/>
              </a:rPr>
              <a:t>公尺，就得往日月潭中央再拉長碼頭，日月潭水庫沒水不只影響民生用水，連觀光都受到衝擊。 </a:t>
            </a:r>
            <a:br>
              <a:rPr lang="zh-TW" altLang="en-US" sz="2800" dirty="0">
                <a:solidFill>
                  <a:prstClr val="black"/>
                </a:solidFill>
                <a:ea typeface="標楷體" pitchFamily="65" charset="-120"/>
              </a:rPr>
            </a:br>
            <a:endParaRPr lang="zh-TW" altLang="en-US" sz="2800" dirty="0">
              <a:solidFill>
                <a:prstClr val="black"/>
              </a:solidFill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027342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17992"/>
            <a:ext cx="12193057" cy="682201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063751" y="1125539"/>
            <a:ext cx="7993063" cy="49672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kumimoji="0" lang="zh-TW" altLang="en-US" sz="5400" dirty="0">
                <a:solidFill>
                  <a:srgbClr val="7030A0"/>
                </a:solidFill>
                <a:latin typeface="華康雅藝體W6"/>
                <a:ea typeface="華康雅藝體W6"/>
                <a:cs typeface="華康雅藝體W6"/>
              </a:rPr>
              <a:t>    </a:t>
            </a:r>
            <a:r>
              <a:rPr kumimoji="0" lang="en-US" altLang="zh-TW" sz="5400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華康雅藝體W6"/>
              </a:rPr>
              <a:t>6.</a:t>
            </a:r>
            <a:r>
              <a:rPr kumimoji="0" lang="zh-TW" altLang="en-US" sz="5400" b="1" dirty="0">
                <a:solidFill>
                  <a:srgbClr val="0070C0"/>
                </a:solidFill>
                <a:latin typeface="標楷體" pitchFamily="65" charset="-120"/>
                <a:ea typeface="標楷體" panose="03000509000000000000" pitchFamily="65" charset="-120"/>
                <a:cs typeface="華康雅藝體W6"/>
              </a:rPr>
              <a:t>請問造成台灣大部分水庫壽命提早結束的主要原因是什麼？</a:t>
            </a:r>
          </a:p>
        </p:txBody>
      </p:sp>
    </p:spTree>
    <p:extLst>
      <p:ext uri="{BB962C8B-B14F-4D97-AF65-F5344CB8AC3E}">
        <p14:creationId xmlns:p14="http://schemas.microsoft.com/office/powerpoint/2010/main" val="26720424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17992"/>
            <a:ext cx="12193057" cy="682201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063751" y="1412876"/>
            <a:ext cx="3095625" cy="1871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7200" dirty="0">
                <a:solidFill>
                  <a:srgbClr val="7030A0"/>
                </a:solidFill>
                <a:latin typeface="華康雅藝體W6" pitchFamily="81" charset="-120"/>
                <a:ea typeface="華康雅藝體W6" pitchFamily="81" charset="-120"/>
              </a:rPr>
              <a:t>答案：</a:t>
            </a:r>
          </a:p>
        </p:txBody>
      </p:sp>
      <p:sp>
        <p:nvSpPr>
          <p:cNvPr id="4" name="十邊形 3"/>
          <p:cNvSpPr/>
          <p:nvPr/>
        </p:nvSpPr>
        <p:spPr>
          <a:xfrm>
            <a:off x="5232400" y="1484313"/>
            <a:ext cx="4895850" cy="4608512"/>
          </a:xfrm>
          <a:prstGeom prst="decagon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zh-TW" altLang="en-US" sz="7200">
                <a:solidFill>
                  <a:prstClr val="black"/>
                </a:solidFill>
                <a:latin typeface="華康雅藝體W6"/>
                <a:ea typeface="華康雅藝體W6"/>
                <a:cs typeface="華康雅藝體W6"/>
              </a:rPr>
              <a:t>淤積嚴重</a:t>
            </a:r>
          </a:p>
        </p:txBody>
      </p:sp>
    </p:spTree>
    <p:extLst>
      <p:ext uri="{BB962C8B-B14F-4D97-AF65-F5344CB8AC3E}">
        <p14:creationId xmlns:p14="http://schemas.microsoft.com/office/powerpoint/2010/main" val="23771039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17992"/>
            <a:ext cx="12193057" cy="682201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279576" y="1268760"/>
            <a:ext cx="8064500" cy="38877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kumimoji="0" lang="en-US" altLang="zh-TW" sz="4800" dirty="0">
                <a:solidFill>
                  <a:srgbClr val="0070C0"/>
                </a:solidFill>
                <a:latin typeface="標楷體" pitchFamily="65" charset="-120"/>
                <a:ea typeface="標楷體" panose="03000509000000000000" pitchFamily="65" charset="-120"/>
                <a:cs typeface="華康雅藝體W6"/>
              </a:rPr>
              <a:t>7.</a:t>
            </a:r>
            <a:r>
              <a:rPr kumimoji="0" lang="zh-TW" altLang="en-US" sz="4800" dirty="0">
                <a:solidFill>
                  <a:srgbClr val="0070C0"/>
                </a:solidFill>
                <a:latin typeface="標楷體" pitchFamily="65" charset="-120"/>
                <a:ea typeface="標楷體" panose="03000509000000000000" pitchFamily="65" charset="-120"/>
                <a:cs typeface="華康雅藝體W6"/>
              </a:rPr>
              <a:t>請問世界水資源日是哪一天？</a:t>
            </a:r>
          </a:p>
          <a:p>
            <a:pPr>
              <a:defRPr/>
            </a:pPr>
            <a:r>
              <a:rPr kumimoji="0" lang="en-US" altLang="zh-TW" sz="4800" dirty="0">
                <a:solidFill>
                  <a:srgbClr val="0070C0"/>
                </a:solidFill>
                <a:latin typeface="標楷體" pitchFamily="65" charset="-120"/>
                <a:ea typeface="標楷體" panose="03000509000000000000" pitchFamily="65" charset="-120"/>
                <a:cs typeface="華康雅藝體W6"/>
              </a:rPr>
              <a:t>A.4</a:t>
            </a:r>
            <a:r>
              <a:rPr kumimoji="0" lang="zh-TW" altLang="en-US" sz="4800" dirty="0">
                <a:solidFill>
                  <a:srgbClr val="0070C0"/>
                </a:solidFill>
                <a:latin typeface="標楷體" pitchFamily="65" charset="-120"/>
                <a:ea typeface="標楷體" panose="03000509000000000000" pitchFamily="65" charset="-120"/>
                <a:cs typeface="華康雅藝體W6"/>
              </a:rPr>
              <a:t>月</a:t>
            </a:r>
            <a:r>
              <a:rPr kumimoji="0" lang="en-US" altLang="zh-TW" sz="4800" dirty="0">
                <a:solidFill>
                  <a:srgbClr val="0070C0"/>
                </a:solidFill>
                <a:latin typeface="標楷體" pitchFamily="65" charset="-120"/>
                <a:ea typeface="標楷體" panose="03000509000000000000" pitchFamily="65" charset="-120"/>
                <a:cs typeface="華康雅藝體W6"/>
              </a:rPr>
              <a:t>22</a:t>
            </a:r>
            <a:r>
              <a:rPr kumimoji="0" lang="zh-TW" altLang="en-US" sz="4800" dirty="0">
                <a:solidFill>
                  <a:srgbClr val="0070C0"/>
                </a:solidFill>
                <a:latin typeface="標楷體" pitchFamily="65" charset="-120"/>
                <a:ea typeface="標楷體" panose="03000509000000000000" pitchFamily="65" charset="-120"/>
                <a:cs typeface="華康雅藝體W6"/>
              </a:rPr>
              <a:t>日    </a:t>
            </a:r>
            <a:r>
              <a:rPr kumimoji="0" lang="en-US" altLang="zh-TW" sz="4800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B.12</a:t>
            </a:r>
            <a:r>
              <a:rPr kumimoji="0" lang="zh-TW" altLang="en-US" sz="4800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月</a:t>
            </a:r>
            <a:r>
              <a:rPr kumimoji="0" lang="en-US" altLang="zh-TW" sz="4800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kumimoji="0" lang="zh-TW" altLang="en-US" sz="4800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日</a:t>
            </a:r>
          </a:p>
          <a:p>
            <a:pPr>
              <a:defRPr/>
            </a:pPr>
            <a:r>
              <a:rPr kumimoji="0" lang="en-US" altLang="zh-TW" sz="4800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C.3</a:t>
            </a:r>
            <a:r>
              <a:rPr kumimoji="0" lang="zh-TW" altLang="en-US" sz="4800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月</a:t>
            </a:r>
            <a:r>
              <a:rPr kumimoji="0" lang="en-US" altLang="zh-TW" sz="4800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22</a:t>
            </a:r>
            <a:r>
              <a:rPr kumimoji="0" lang="zh-TW" altLang="en-US" sz="4800" dirty="0">
                <a:solidFill>
                  <a:srgbClr val="0070C0"/>
                </a:solidFill>
                <a:latin typeface="標楷體" pitchFamily="65" charset="-120"/>
                <a:ea typeface="標楷體" pitchFamily="65" charset="-120"/>
              </a:rPr>
              <a:t>日</a:t>
            </a:r>
            <a:endParaRPr kumimoji="0" lang="zh-TW" altLang="en-US" sz="5400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23676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063750" y="692150"/>
            <a:ext cx="2952750" cy="18732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7200" dirty="0">
                <a:solidFill>
                  <a:srgbClr val="7030A0"/>
                </a:solidFill>
                <a:latin typeface="華康雅藝體W6" pitchFamily="81" charset="-120"/>
                <a:ea typeface="華康雅藝體W6" pitchFamily="81" charset="-120"/>
              </a:rPr>
              <a:t>答案：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17992"/>
            <a:ext cx="12193057" cy="6822015"/>
          </a:xfrm>
          <a:prstGeom prst="rect">
            <a:avLst/>
          </a:prstGeom>
        </p:spPr>
      </p:pic>
      <p:sp>
        <p:nvSpPr>
          <p:cNvPr id="5" name="十邊形 4"/>
          <p:cNvSpPr/>
          <p:nvPr/>
        </p:nvSpPr>
        <p:spPr>
          <a:xfrm>
            <a:off x="5375275" y="1484313"/>
            <a:ext cx="4895850" cy="4608512"/>
          </a:xfrm>
          <a:prstGeom prst="decagon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zh-TW" sz="6600">
                <a:solidFill>
                  <a:schemeClr val="tx1"/>
                </a:solidFill>
                <a:latin typeface="標楷體" pitchFamily="65" charset="-120"/>
                <a:ea typeface="華康雅藝體W6"/>
                <a:cs typeface="華康雅藝體W6"/>
              </a:rPr>
              <a:t>C.3</a:t>
            </a:r>
            <a:r>
              <a:rPr kumimoji="0" lang="zh-TW" altLang="en-US" sz="6600">
                <a:solidFill>
                  <a:schemeClr val="tx1"/>
                </a:solidFill>
                <a:latin typeface="標楷體" pitchFamily="65" charset="-120"/>
                <a:ea typeface="華康雅藝體W6"/>
                <a:cs typeface="華康雅藝體W6"/>
              </a:rPr>
              <a:t>月</a:t>
            </a:r>
            <a:r>
              <a:rPr kumimoji="0" lang="en-US" altLang="zh-TW" sz="6600">
                <a:solidFill>
                  <a:schemeClr val="tx1"/>
                </a:solidFill>
                <a:latin typeface="標楷體" pitchFamily="65" charset="-120"/>
                <a:ea typeface="華康雅藝體W6"/>
                <a:cs typeface="華康雅藝體W6"/>
              </a:rPr>
              <a:t>22</a:t>
            </a:r>
            <a:r>
              <a:rPr kumimoji="0" lang="zh-TW" altLang="en-US" sz="6600">
                <a:solidFill>
                  <a:schemeClr val="tx1"/>
                </a:solidFill>
                <a:latin typeface="標楷體" pitchFamily="65" charset="-120"/>
                <a:ea typeface="華康雅藝體W6"/>
                <a:cs typeface="華康雅藝體W6"/>
              </a:rPr>
              <a:t>日</a:t>
            </a:r>
          </a:p>
        </p:txBody>
      </p:sp>
    </p:spTree>
    <p:extLst>
      <p:ext uri="{BB962C8B-B14F-4D97-AF65-F5344CB8AC3E}">
        <p14:creationId xmlns:p14="http://schemas.microsoft.com/office/powerpoint/2010/main" val="4307282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17992"/>
            <a:ext cx="12193057" cy="682201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495550" y="692150"/>
            <a:ext cx="7272338" cy="55451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kumimoji="0" lang="en-US" altLang="zh-TW" sz="5400" dirty="0">
                <a:solidFill>
                  <a:srgbClr val="0070C0"/>
                </a:solidFill>
                <a:latin typeface="標楷體" pitchFamily="65" charset="-120"/>
                <a:ea typeface="標楷體" panose="03000509000000000000" pitchFamily="65" charset="-120"/>
                <a:cs typeface="華康雅藝體W6"/>
              </a:rPr>
              <a:t>8.</a:t>
            </a:r>
            <a:r>
              <a:rPr kumimoji="0" lang="zh-TW" altLang="en-US" sz="5400" dirty="0">
                <a:solidFill>
                  <a:srgbClr val="0070C0"/>
                </a:solidFill>
                <a:latin typeface="標楷體" pitchFamily="65" charset="-120"/>
                <a:ea typeface="標楷體" panose="03000509000000000000" pitchFamily="65" charset="-120"/>
                <a:cs typeface="華康雅藝體W6"/>
              </a:rPr>
              <a:t>若缺水情形非常嚴重，除了</a:t>
            </a:r>
            <a:r>
              <a:rPr kumimoji="0" lang="zh-TW" altLang="en-US" sz="5400" dirty="0">
                <a:solidFill>
                  <a:srgbClr val="FF0000"/>
                </a:solidFill>
                <a:latin typeface="標楷體" pitchFamily="65" charset="-120"/>
                <a:ea typeface="標楷體" panose="03000509000000000000" pitchFamily="65" charset="-120"/>
                <a:cs typeface="華康雅藝體W6"/>
              </a:rPr>
              <a:t>限水</a:t>
            </a:r>
            <a:r>
              <a:rPr kumimoji="0" lang="zh-TW" altLang="en-US" sz="5400" dirty="0">
                <a:solidFill>
                  <a:srgbClr val="0070C0"/>
                </a:solidFill>
                <a:latin typeface="標楷體" pitchFamily="65" charset="-120"/>
                <a:ea typeface="標楷體" panose="03000509000000000000" pitchFamily="65" charset="-120"/>
                <a:cs typeface="華康雅藝體W6"/>
              </a:rPr>
              <a:t>之外，政府通常會啟動什麼</a:t>
            </a:r>
            <a:r>
              <a:rPr kumimoji="0" lang="zh-TW" altLang="en-US" sz="5400">
                <a:solidFill>
                  <a:srgbClr val="0070C0"/>
                </a:solidFill>
                <a:latin typeface="標楷體" pitchFamily="65" charset="-120"/>
                <a:ea typeface="標楷體" panose="03000509000000000000" pitchFamily="65" charset="-120"/>
                <a:cs typeface="華康雅藝體W6"/>
              </a:rPr>
              <a:t>限制</a:t>
            </a:r>
            <a:r>
              <a:rPr kumimoji="0" lang="zh-TW" altLang="en-US" sz="5400">
                <a:solidFill>
                  <a:srgbClr val="FF0000"/>
                </a:solidFill>
                <a:latin typeface="標楷體" pitchFamily="65" charset="-120"/>
                <a:ea typeface="標楷體" panose="03000509000000000000" pitchFamily="65" charset="-120"/>
                <a:cs typeface="華康雅藝體W6"/>
              </a:rPr>
              <a:t>人民必需品</a:t>
            </a:r>
            <a:r>
              <a:rPr kumimoji="0" lang="zh-TW" altLang="en-US" sz="5400" dirty="0">
                <a:solidFill>
                  <a:srgbClr val="0070C0"/>
                </a:solidFill>
                <a:latin typeface="標楷體" pitchFamily="65" charset="-120"/>
                <a:ea typeface="標楷體" panose="03000509000000000000" pitchFamily="65" charset="-120"/>
                <a:cs typeface="華康雅藝體W6"/>
              </a:rPr>
              <a:t>的措施？</a:t>
            </a:r>
            <a:endParaRPr kumimoji="0" lang="en-US" altLang="zh-TW" sz="5400" dirty="0">
              <a:solidFill>
                <a:srgbClr val="0070C0"/>
              </a:solidFill>
              <a:latin typeface="標楷體" pitchFamily="65" charset="-120"/>
              <a:ea typeface="標楷體" panose="03000509000000000000" pitchFamily="65" charset="-120"/>
              <a:cs typeface="華康雅藝體W6"/>
            </a:endParaRPr>
          </a:p>
          <a:p>
            <a:pPr>
              <a:defRPr/>
            </a:pPr>
            <a:r>
              <a:rPr kumimoji="0" lang="zh-TW" altLang="en-US" sz="5400" dirty="0">
                <a:solidFill>
                  <a:srgbClr val="009900"/>
                </a:solidFill>
                <a:latin typeface="華康雅藝體W6"/>
                <a:ea typeface="華康雅藝體W6"/>
                <a:cs typeface="華康雅藝體W6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2866520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17992"/>
            <a:ext cx="12193057" cy="682201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063750" y="692150"/>
            <a:ext cx="3024188" cy="18732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7200" dirty="0">
                <a:solidFill>
                  <a:schemeClr val="tx1"/>
                </a:solidFill>
                <a:latin typeface="華康雅藝體W6" pitchFamily="81" charset="-120"/>
                <a:ea typeface="華康雅藝體W6" pitchFamily="81" charset="-120"/>
              </a:rPr>
              <a:t>答案：</a:t>
            </a:r>
          </a:p>
        </p:txBody>
      </p:sp>
      <p:sp>
        <p:nvSpPr>
          <p:cNvPr id="5" name="十邊形 4"/>
          <p:cNvSpPr/>
          <p:nvPr/>
        </p:nvSpPr>
        <p:spPr>
          <a:xfrm>
            <a:off x="5303838" y="1484313"/>
            <a:ext cx="4895850" cy="4608512"/>
          </a:xfrm>
          <a:prstGeom prst="decagon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8800" dirty="0">
                <a:solidFill>
                  <a:schemeClr val="tx1"/>
                </a:solidFill>
                <a:latin typeface="華康雅藝體W6" pitchFamily="81" charset="-120"/>
                <a:ea typeface="華康雅藝體W6" pitchFamily="81" charset="-120"/>
              </a:rPr>
              <a:t>限電</a:t>
            </a:r>
          </a:p>
        </p:txBody>
      </p:sp>
    </p:spTree>
    <p:extLst>
      <p:ext uri="{BB962C8B-B14F-4D97-AF65-F5344CB8AC3E}">
        <p14:creationId xmlns:p14="http://schemas.microsoft.com/office/powerpoint/2010/main" val="30143516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17992"/>
            <a:ext cx="12193057" cy="682201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207569" y="1124744"/>
            <a:ext cx="7921625" cy="42481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kumimoji="0" lang="zh-TW" altLang="en-US" sz="4800" dirty="0">
                <a:solidFill>
                  <a:srgbClr val="7030A0"/>
                </a:solidFill>
                <a:latin typeface="標楷體" pitchFamily="65" charset="-120"/>
                <a:ea typeface="華康雅藝體W6"/>
                <a:cs typeface="華康雅藝體W6"/>
              </a:rPr>
              <a:t>   </a:t>
            </a:r>
            <a:r>
              <a:rPr kumimoji="0" lang="en-US" altLang="zh-TW" sz="4800" dirty="0">
                <a:solidFill>
                  <a:srgbClr val="0070C0"/>
                </a:solidFill>
                <a:latin typeface="標楷體" pitchFamily="65" charset="-120"/>
                <a:ea typeface="標楷體" panose="03000509000000000000" pitchFamily="65" charset="-120"/>
                <a:cs typeface="華康雅藝體W6"/>
              </a:rPr>
              <a:t>9.</a:t>
            </a:r>
            <a:r>
              <a:rPr kumimoji="0" lang="zh-TW" altLang="en-US" sz="4800" dirty="0">
                <a:solidFill>
                  <a:srgbClr val="0070C0"/>
                </a:solidFill>
                <a:latin typeface="標楷體" pitchFamily="65" charset="-120"/>
                <a:ea typeface="標楷體" panose="03000509000000000000" pitchFamily="65" charset="-120"/>
                <a:cs typeface="華康雅藝體W6"/>
              </a:rPr>
              <a:t>根據</a:t>
            </a:r>
            <a:r>
              <a:rPr kumimoji="0" lang="en-US" altLang="zh-TW" sz="4800" dirty="0">
                <a:solidFill>
                  <a:srgbClr val="0070C0"/>
                </a:solidFill>
                <a:latin typeface="標楷體" pitchFamily="65" charset="-120"/>
                <a:ea typeface="標楷體" panose="03000509000000000000" pitchFamily="65" charset="-120"/>
                <a:cs typeface="華康雅藝體W6"/>
              </a:rPr>
              <a:t>2015</a:t>
            </a:r>
            <a:r>
              <a:rPr kumimoji="0" lang="zh-TW" altLang="en-US" sz="4800" dirty="0">
                <a:solidFill>
                  <a:srgbClr val="0070C0"/>
                </a:solidFill>
                <a:latin typeface="標楷體" pitchFamily="65" charset="-120"/>
                <a:ea typeface="標楷體" panose="03000509000000000000" pitchFamily="65" charset="-120"/>
                <a:cs typeface="華康雅藝體W6"/>
              </a:rPr>
              <a:t>年</a:t>
            </a:r>
            <a:r>
              <a:rPr kumimoji="0" lang="en-US" altLang="zh-TW" sz="4800" dirty="0">
                <a:solidFill>
                  <a:srgbClr val="0070C0"/>
                </a:solidFill>
                <a:latin typeface="標楷體" pitchFamily="65" charset="-120"/>
                <a:ea typeface="標楷體" panose="03000509000000000000" pitchFamily="65" charset="-120"/>
                <a:cs typeface="華康雅藝體W6"/>
              </a:rPr>
              <a:t>3</a:t>
            </a:r>
            <a:r>
              <a:rPr kumimoji="0" lang="zh-TW" altLang="en-US" sz="4800" dirty="0">
                <a:solidFill>
                  <a:srgbClr val="0070C0"/>
                </a:solidFill>
                <a:latin typeface="標楷體" pitchFamily="65" charset="-120"/>
                <a:ea typeface="標楷體" panose="03000509000000000000" pitchFamily="65" charset="-120"/>
                <a:cs typeface="華康雅藝體W6"/>
              </a:rPr>
              <a:t>月</a:t>
            </a:r>
            <a:r>
              <a:rPr kumimoji="0" lang="en-US" altLang="zh-TW" sz="4800" dirty="0">
                <a:solidFill>
                  <a:srgbClr val="0070C0"/>
                </a:solidFill>
                <a:latin typeface="標楷體" pitchFamily="65" charset="-120"/>
                <a:ea typeface="標楷體" panose="03000509000000000000" pitchFamily="65" charset="-120"/>
                <a:cs typeface="華康雅藝體W6"/>
              </a:rPr>
              <a:t>20</a:t>
            </a:r>
            <a:r>
              <a:rPr kumimoji="0" lang="zh-TW" altLang="en-US" sz="4800" dirty="0">
                <a:solidFill>
                  <a:srgbClr val="0070C0"/>
                </a:solidFill>
                <a:latin typeface="標楷體" pitchFamily="65" charset="-120"/>
                <a:ea typeface="標楷體" panose="03000509000000000000" pitchFamily="65" charset="-120"/>
                <a:cs typeface="華康雅藝體W6"/>
              </a:rPr>
              <a:t>日聯合國報告指出，</a:t>
            </a:r>
            <a:r>
              <a:rPr kumimoji="0" lang="en-US" altLang="zh-TW" sz="4800" dirty="0">
                <a:solidFill>
                  <a:srgbClr val="0070C0"/>
                </a:solidFill>
                <a:latin typeface="標楷體" pitchFamily="65" charset="-120"/>
                <a:ea typeface="標楷體" panose="03000509000000000000" pitchFamily="65" charset="-120"/>
                <a:cs typeface="華康雅藝體W6"/>
              </a:rPr>
              <a:t>2030</a:t>
            </a:r>
            <a:r>
              <a:rPr kumimoji="0" lang="zh-TW" altLang="en-US" sz="4800" dirty="0">
                <a:solidFill>
                  <a:srgbClr val="0070C0"/>
                </a:solidFill>
                <a:latin typeface="標楷體" pitchFamily="65" charset="-120"/>
                <a:ea typeface="標楷體" panose="03000509000000000000" pitchFamily="65" charset="-120"/>
                <a:cs typeface="華康雅藝體W6"/>
              </a:rPr>
              <a:t>年全球將有百分之多少的國家及地區面臨缺水的困境？</a:t>
            </a:r>
          </a:p>
          <a:p>
            <a:pPr>
              <a:defRPr/>
            </a:pPr>
            <a:r>
              <a:rPr kumimoji="0" lang="en-US" altLang="zh-TW" sz="4800" dirty="0">
                <a:solidFill>
                  <a:srgbClr val="0070C0"/>
                </a:solidFill>
                <a:latin typeface="標楷體" pitchFamily="65" charset="-120"/>
                <a:ea typeface="標楷體" panose="03000509000000000000" pitchFamily="65" charset="-120"/>
                <a:cs typeface="華康雅藝體W6"/>
              </a:rPr>
              <a:t>1.30%   2.40%   3.50%</a:t>
            </a:r>
            <a:r>
              <a:rPr kumimoji="0" lang="zh-TW" altLang="en-US" sz="5400" dirty="0">
                <a:solidFill>
                  <a:srgbClr val="009900"/>
                </a:solidFill>
                <a:latin typeface="華康雅藝體W6"/>
                <a:ea typeface="華康雅藝體W6"/>
                <a:cs typeface="華康雅藝體W6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2844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17992"/>
            <a:ext cx="12193057" cy="682201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063750" y="692150"/>
            <a:ext cx="3024188" cy="18732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7200" dirty="0">
                <a:solidFill>
                  <a:schemeClr val="tx1"/>
                </a:solidFill>
                <a:latin typeface="華康雅藝體W6" pitchFamily="81" charset="-120"/>
                <a:ea typeface="華康雅藝體W6" pitchFamily="81" charset="-120"/>
              </a:rPr>
              <a:t>答案：</a:t>
            </a:r>
          </a:p>
        </p:txBody>
      </p:sp>
      <p:sp>
        <p:nvSpPr>
          <p:cNvPr id="5" name="十邊形 4"/>
          <p:cNvSpPr/>
          <p:nvPr/>
        </p:nvSpPr>
        <p:spPr>
          <a:xfrm>
            <a:off x="5232400" y="1628776"/>
            <a:ext cx="4895850" cy="4608513"/>
          </a:xfrm>
          <a:prstGeom prst="decagon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kumimoji="0" lang="en-US" altLang="zh-TW" sz="8800">
                <a:solidFill>
                  <a:schemeClr val="tx1"/>
                </a:solidFill>
                <a:latin typeface="標楷體" pitchFamily="65" charset="-120"/>
                <a:ea typeface="華康雅藝體W6"/>
                <a:cs typeface="華康雅藝體W6"/>
              </a:rPr>
              <a:t>2.40%</a:t>
            </a:r>
          </a:p>
        </p:txBody>
      </p:sp>
    </p:spTree>
    <p:extLst>
      <p:ext uri="{BB962C8B-B14F-4D97-AF65-F5344CB8AC3E}">
        <p14:creationId xmlns:p14="http://schemas.microsoft.com/office/powerpoint/2010/main" val="1369940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5400" b="1" dirty="0"/>
              <a:t>限水有多苦？ 一起來回顧</a:t>
            </a:r>
            <a:endParaRPr lang="zh-TW" altLang="en-US" sz="5400" dirty="0"/>
          </a:p>
        </p:txBody>
      </p:sp>
      <p:sp>
        <p:nvSpPr>
          <p:cNvPr id="122882" name="內容版面配置區 2"/>
          <p:cNvSpPr>
            <a:spLocks noGrp="1"/>
          </p:cNvSpPr>
          <p:nvPr>
            <p:ph idx="1"/>
          </p:nvPr>
        </p:nvSpPr>
        <p:spPr>
          <a:xfrm>
            <a:off x="2592925" y="2019299"/>
            <a:ext cx="8915400" cy="4595814"/>
          </a:xfrm>
        </p:spPr>
        <p:txBody>
          <a:bodyPr>
            <a:normAutofit fontScale="92500"/>
          </a:bodyPr>
          <a:lstStyle/>
          <a:p>
            <a:r>
              <a:rPr lang="zh-TW" altLang="en-US" sz="4800" dirty="0"/>
              <a:t>大旱來臨，全台恐慌。有水當思無水苦。關於缺水，台灣並不陌生，只是健忘。</a:t>
            </a:r>
          </a:p>
          <a:p>
            <a:r>
              <a:rPr lang="zh-TW" altLang="en-US" sz="4800" dirty="0"/>
              <a:t>台灣其實曾經多次面臨嚴重水患及乾旱，但大多數人都忘記了。讓我們來回憶，幾次限水有多苦。</a:t>
            </a:r>
            <a:br>
              <a:rPr lang="zh-TW" altLang="en-US" dirty="0"/>
            </a:b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646279" y="1393789"/>
            <a:ext cx="1200329" cy="451743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6600" dirty="0">
                <a:latin typeface="標楷體" panose="03000509000000000000" pitchFamily="65" charset="-120"/>
                <a:ea typeface="標楷體" panose="03000509000000000000" pitchFamily="65" charset="-120"/>
              </a:rPr>
              <a:t>乾旱</a:t>
            </a:r>
            <a:r>
              <a:rPr lang="en-US" altLang="zh-TW" sz="66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6600" dirty="0">
                <a:latin typeface="標楷體" panose="03000509000000000000" pitchFamily="65" charset="-120"/>
                <a:ea typeface="標楷體" panose="03000509000000000000" pitchFamily="65" charset="-120"/>
              </a:rPr>
              <a:t>旱災</a:t>
            </a:r>
            <a:r>
              <a:rPr lang="en-US" altLang="zh-TW" sz="66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6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958388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17992"/>
            <a:ext cx="12193057" cy="682201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208213" y="1125539"/>
            <a:ext cx="8208962" cy="460692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kumimoji="0" lang="en-US" altLang="zh-TW" sz="5400" b="1" dirty="0">
                <a:solidFill>
                  <a:srgbClr val="0070C0"/>
                </a:solidFill>
                <a:latin typeface="標楷體" pitchFamily="65" charset="-120"/>
                <a:ea typeface="標楷體" panose="03000509000000000000" pitchFamily="65" charset="-120"/>
                <a:cs typeface="華康雅藝體W6"/>
              </a:rPr>
              <a:t>10.</a:t>
            </a:r>
            <a:r>
              <a:rPr kumimoji="0" lang="zh-TW" altLang="en-US" sz="5400" b="1" dirty="0">
                <a:solidFill>
                  <a:srgbClr val="0070C0"/>
                </a:solidFill>
                <a:latin typeface="標楷體" pitchFamily="65" charset="-120"/>
                <a:ea typeface="標楷體" panose="03000509000000000000" pitchFamily="65" charset="-120"/>
                <a:cs typeface="華康雅藝體W6"/>
              </a:rPr>
              <a:t>所謂</a:t>
            </a:r>
            <a:r>
              <a:rPr kumimoji="0" lang="zh-TW" altLang="zh-TW" sz="5400" b="1" dirty="0">
                <a:solidFill>
                  <a:srgbClr val="0070C0"/>
                </a:solidFill>
                <a:latin typeface="標楷體" pitchFamily="65" charset="-120"/>
                <a:ea typeface="標楷體" panose="03000509000000000000" pitchFamily="65" charset="-120"/>
                <a:cs typeface="華康雅藝體W6"/>
              </a:rPr>
              <a:t>生活五金</a:t>
            </a:r>
            <a:r>
              <a:rPr kumimoji="0" lang="zh-TW" altLang="en-US" sz="5400" b="1" dirty="0">
                <a:solidFill>
                  <a:srgbClr val="0070C0"/>
                </a:solidFill>
                <a:latin typeface="標楷體" pitchFamily="65" charset="-120"/>
                <a:ea typeface="標楷體" panose="03000509000000000000" pitchFamily="65" charset="-120"/>
                <a:cs typeface="華康雅藝體W6"/>
              </a:rPr>
              <a:t>，是指    </a:t>
            </a:r>
            <a:r>
              <a:rPr kumimoji="0" lang="zh-TW" altLang="zh-TW" sz="5400" b="1" dirty="0">
                <a:solidFill>
                  <a:srgbClr val="0070C0"/>
                </a:solidFill>
                <a:latin typeface="標楷體" pitchFamily="65" charset="-120"/>
                <a:ea typeface="標楷體" panose="03000509000000000000" pitchFamily="65" charset="-120"/>
                <a:cs typeface="華康雅藝體W6"/>
              </a:rPr>
              <a:t>黃金、農金（農業）</a:t>
            </a:r>
            <a:r>
              <a:rPr kumimoji="0" lang="zh-TW" altLang="zh-TW" sz="4800" b="1" dirty="0">
                <a:solidFill>
                  <a:srgbClr val="0070C0"/>
                </a:solidFill>
                <a:latin typeface="標楷體" pitchFamily="65" charset="-120"/>
                <a:ea typeface="標楷體" panose="03000509000000000000" pitchFamily="65" charset="-120"/>
                <a:cs typeface="華康雅藝體W6"/>
              </a:rPr>
              <a:t>、</a:t>
            </a:r>
            <a:r>
              <a:rPr kumimoji="0" lang="zh-TW" altLang="zh-TW" sz="5400" b="1" dirty="0">
                <a:solidFill>
                  <a:srgbClr val="0070C0"/>
                </a:solidFill>
                <a:latin typeface="標楷體" pitchFamily="65" charset="-120"/>
                <a:ea typeface="標楷體" panose="03000509000000000000" pitchFamily="65" charset="-120"/>
                <a:cs typeface="華康雅藝體W6"/>
              </a:rPr>
              <a:t>黑金（石油）、綠金（替代能源）及水，請問水叫什麼金？</a:t>
            </a:r>
            <a:endParaRPr kumimoji="0" lang="zh-TW" altLang="en-US" sz="5400" b="1" dirty="0">
              <a:solidFill>
                <a:srgbClr val="0070C0"/>
              </a:solidFill>
              <a:latin typeface="標楷體" pitchFamily="65" charset="-120"/>
              <a:ea typeface="標楷體" panose="03000509000000000000" pitchFamily="65" charset="-120"/>
              <a:cs typeface="華康雅藝體W6"/>
            </a:endParaRPr>
          </a:p>
        </p:txBody>
      </p:sp>
    </p:spTree>
    <p:extLst>
      <p:ext uri="{BB962C8B-B14F-4D97-AF65-F5344CB8AC3E}">
        <p14:creationId xmlns:p14="http://schemas.microsoft.com/office/powerpoint/2010/main" val="32406009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17992"/>
            <a:ext cx="12193057" cy="682201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063750" y="692150"/>
            <a:ext cx="3024188" cy="18732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7200" dirty="0">
                <a:solidFill>
                  <a:schemeClr val="tx1"/>
                </a:solidFill>
                <a:latin typeface="華康雅藝體W6" pitchFamily="81" charset="-120"/>
                <a:ea typeface="華康雅藝體W6" pitchFamily="81" charset="-120"/>
              </a:rPr>
              <a:t>答案：</a:t>
            </a:r>
          </a:p>
        </p:txBody>
      </p:sp>
      <p:sp>
        <p:nvSpPr>
          <p:cNvPr id="5" name="十邊形 4"/>
          <p:cNvSpPr/>
          <p:nvPr/>
        </p:nvSpPr>
        <p:spPr>
          <a:xfrm>
            <a:off x="5303838" y="1484313"/>
            <a:ext cx="4895850" cy="4608512"/>
          </a:xfrm>
          <a:prstGeom prst="decagon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6600" dirty="0">
                <a:solidFill>
                  <a:srgbClr val="009900"/>
                </a:solidFill>
                <a:latin typeface="華康雅藝體W6" pitchFamily="81" charset="-120"/>
                <a:ea typeface="華康雅藝體W6" pitchFamily="81" charset="-120"/>
              </a:rPr>
              <a:t>藍金</a:t>
            </a:r>
          </a:p>
        </p:txBody>
      </p:sp>
    </p:spTree>
    <p:extLst>
      <p:ext uri="{BB962C8B-B14F-4D97-AF65-F5344CB8AC3E}">
        <p14:creationId xmlns:p14="http://schemas.microsoft.com/office/powerpoint/2010/main" val="25122583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22217" y="152959"/>
            <a:ext cx="8911687" cy="1280890"/>
          </a:xfrm>
        </p:spPr>
        <p:txBody>
          <a:bodyPr>
            <a:noAutofit/>
          </a:bodyPr>
          <a:lstStyle/>
          <a:p>
            <a:pPr algn="ctr"/>
            <a:r>
              <a:rPr lang="en-US" altLang="zh-TW" sz="4400" b="1" dirty="0"/>
              <a:t>75</a:t>
            </a:r>
            <a:r>
              <a:rPr lang="zh-TW" altLang="zh-TW" sz="4400" b="1" dirty="0"/>
              <a:t>億人搶</a:t>
            </a:r>
            <a:r>
              <a:rPr lang="en-US" altLang="zh-TW" sz="4400" b="1" dirty="0"/>
              <a:t>0.4</a:t>
            </a:r>
            <a:r>
              <a:rPr lang="zh-TW" altLang="zh-TW" sz="4400" b="1" dirty="0"/>
              <a:t>滴水</a:t>
            </a:r>
            <a:br>
              <a:rPr lang="zh-TW" altLang="zh-TW" sz="4400" dirty="0"/>
            </a:br>
            <a:endParaRPr lang="zh-TW" altLang="en-US" sz="44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237258" y="1071154"/>
            <a:ext cx="10802932" cy="267359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altLang="zh-TW" sz="2600" dirty="0"/>
              <a:t>       </a:t>
            </a:r>
            <a:r>
              <a:rPr lang="zh-TW" altLang="zh-TW" sz="3200" b="1" dirty="0">
                <a:latin typeface="+mn-ea"/>
              </a:rPr>
              <a:t>住在降雨豐沛的台灣，或許很難理解，水資源到底有多稀缺。以地球的水分佈來看，其中</a:t>
            </a:r>
            <a:r>
              <a:rPr lang="en-US" altLang="zh-TW" sz="3200" b="1" dirty="0">
                <a:solidFill>
                  <a:srgbClr val="FF0000"/>
                </a:solidFill>
                <a:latin typeface="+mn-ea"/>
              </a:rPr>
              <a:t>97.5%</a:t>
            </a:r>
            <a:r>
              <a:rPr lang="zh-TW" altLang="zh-TW" sz="3200" b="1" dirty="0">
                <a:solidFill>
                  <a:srgbClr val="FF0000"/>
                </a:solidFill>
                <a:latin typeface="+mn-ea"/>
              </a:rPr>
              <a:t>是海水</a:t>
            </a:r>
            <a:r>
              <a:rPr lang="zh-TW" altLang="zh-TW" sz="3200" b="1" dirty="0">
                <a:latin typeface="+mn-ea"/>
              </a:rPr>
              <a:t>，</a:t>
            </a:r>
            <a:r>
              <a:rPr lang="zh-TW" altLang="zh-TW" sz="3200" b="1" dirty="0">
                <a:solidFill>
                  <a:srgbClr val="FF0000"/>
                </a:solidFill>
                <a:latin typeface="+mn-ea"/>
              </a:rPr>
              <a:t>只有</a:t>
            </a:r>
            <a:r>
              <a:rPr lang="en-US" altLang="zh-TW" sz="3200" b="1" dirty="0">
                <a:solidFill>
                  <a:srgbClr val="FF0000"/>
                </a:solidFill>
                <a:latin typeface="+mn-ea"/>
              </a:rPr>
              <a:t>2.5%</a:t>
            </a:r>
            <a:r>
              <a:rPr lang="zh-TW" altLang="zh-TW" sz="3200" b="1" dirty="0">
                <a:solidFill>
                  <a:srgbClr val="FF0000"/>
                </a:solidFill>
                <a:latin typeface="+mn-ea"/>
              </a:rPr>
              <a:t>是淡水</a:t>
            </a:r>
            <a:r>
              <a:rPr lang="zh-TW" altLang="zh-TW" sz="3200" b="1" dirty="0">
                <a:latin typeface="+mn-ea"/>
              </a:rPr>
              <a:t>。這</a:t>
            </a:r>
            <a:r>
              <a:rPr lang="en-US" altLang="zh-TW" sz="3200" b="1" dirty="0">
                <a:latin typeface="+mn-ea"/>
              </a:rPr>
              <a:t>2.5%</a:t>
            </a:r>
            <a:r>
              <a:rPr lang="zh-TW" altLang="zh-TW" sz="3200" b="1" dirty="0">
                <a:latin typeface="+mn-ea"/>
              </a:rPr>
              <a:t>的淡水，有</a:t>
            </a:r>
            <a:r>
              <a:rPr lang="en-US" altLang="zh-TW" sz="3200" b="1" dirty="0">
                <a:latin typeface="+mn-ea"/>
              </a:rPr>
              <a:t>68.7%</a:t>
            </a:r>
            <a:r>
              <a:rPr lang="zh-TW" altLang="zh-TW" sz="3200" b="1" dirty="0">
                <a:latin typeface="+mn-ea"/>
              </a:rPr>
              <a:t>封在極地冰冠，</a:t>
            </a:r>
            <a:r>
              <a:rPr lang="en-US" altLang="zh-TW" sz="3200" b="1" dirty="0">
                <a:latin typeface="+mn-ea"/>
              </a:rPr>
              <a:t>30%</a:t>
            </a:r>
            <a:r>
              <a:rPr lang="zh-TW" altLang="zh-TW" sz="3200" b="1" dirty="0">
                <a:latin typeface="+mn-ea"/>
              </a:rPr>
              <a:t>儲存在地下，</a:t>
            </a:r>
            <a:r>
              <a:rPr lang="zh-TW" altLang="zh-TW" sz="3200" b="1" dirty="0">
                <a:solidFill>
                  <a:srgbClr val="FF0000"/>
                </a:solidFill>
                <a:latin typeface="+mn-ea"/>
              </a:rPr>
              <a:t>真正能讓人類取用的淡水僅有</a:t>
            </a:r>
            <a:r>
              <a:rPr lang="en-US" altLang="zh-TW" sz="3200" b="1" dirty="0">
                <a:solidFill>
                  <a:srgbClr val="FF0000"/>
                </a:solidFill>
                <a:latin typeface="+mn-ea"/>
              </a:rPr>
              <a:t>0.4%</a:t>
            </a:r>
            <a:r>
              <a:rPr lang="zh-TW" altLang="zh-TW" sz="3200" b="1" dirty="0">
                <a:latin typeface="+mn-ea"/>
              </a:rPr>
              <a:t>。也就是說，地球每一百滴淡水中，只有</a:t>
            </a:r>
            <a:r>
              <a:rPr lang="en-US" altLang="zh-TW" sz="3200" b="1" dirty="0">
                <a:latin typeface="+mn-ea"/>
              </a:rPr>
              <a:t>0.4</a:t>
            </a:r>
            <a:r>
              <a:rPr lang="zh-TW" altLang="zh-TW" sz="3200" b="1" dirty="0">
                <a:latin typeface="+mn-ea"/>
              </a:rPr>
              <a:t>滴可以讓七十五億人使用。</a:t>
            </a:r>
          </a:p>
          <a:p>
            <a:pPr marL="0" indent="0">
              <a:buNone/>
            </a:pPr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1240972" y="3744746"/>
            <a:ext cx="1079921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dirty="0"/>
              <a:t>       </a:t>
            </a:r>
            <a:r>
              <a:rPr lang="zh-TW" altLang="zh-TW" sz="3200" b="1" dirty="0">
                <a:latin typeface="+mn-ea"/>
                <a:ea typeface="+mn-ea"/>
              </a:rPr>
              <a:t>美國創業家賽司</a:t>
            </a:r>
            <a:r>
              <a:rPr lang="en-US" altLang="zh-TW" sz="3200" b="1" dirty="0">
                <a:latin typeface="+mn-ea"/>
                <a:ea typeface="+mn-ea"/>
              </a:rPr>
              <a:t>•</a:t>
            </a:r>
            <a:r>
              <a:rPr lang="zh-TW" altLang="zh-TW" sz="3200" b="1" dirty="0">
                <a:latin typeface="+mn-ea"/>
                <a:ea typeface="+mn-ea"/>
              </a:rPr>
              <a:t>席格（</a:t>
            </a:r>
            <a:r>
              <a:rPr lang="en-US" altLang="zh-TW" sz="3200" b="1" dirty="0">
                <a:latin typeface="+mn-ea"/>
                <a:ea typeface="+mn-ea"/>
              </a:rPr>
              <a:t>Seth M. Siegel</a:t>
            </a:r>
            <a:r>
              <a:rPr lang="zh-TW" altLang="zh-TW" sz="3200" b="1" dirty="0">
                <a:latin typeface="+mn-ea"/>
                <a:ea typeface="+mn-ea"/>
              </a:rPr>
              <a:t>）在《拯救水資源危機》（</a:t>
            </a:r>
            <a:r>
              <a:rPr lang="en-US" altLang="zh-TW" sz="3200" b="1" dirty="0">
                <a:latin typeface="+mn-ea"/>
                <a:ea typeface="+mn-ea"/>
              </a:rPr>
              <a:t>Let There Be Water</a:t>
            </a:r>
            <a:r>
              <a:rPr lang="zh-TW" altLang="zh-TW" sz="3200" b="1" dirty="0">
                <a:latin typeface="+mn-ea"/>
                <a:ea typeface="+mn-ea"/>
              </a:rPr>
              <a:t>）裡歸納，</a:t>
            </a:r>
            <a:r>
              <a:rPr lang="zh-TW" altLang="zh-TW" sz="3200" b="1" dirty="0">
                <a:solidFill>
                  <a:srgbClr val="FF0000"/>
                </a:solidFill>
                <a:latin typeface="+mn-ea"/>
                <a:ea typeface="+mn-ea"/>
              </a:rPr>
              <a:t>五大趨勢導致全球水危機迫切</a:t>
            </a:r>
            <a:r>
              <a:rPr lang="zh-TW" altLang="zh-TW" sz="3200" b="1" dirty="0">
                <a:latin typeface="+mn-ea"/>
                <a:ea typeface="+mn-ea"/>
              </a:rPr>
              <a:t>：一</a:t>
            </a:r>
            <a:r>
              <a:rPr lang="en-US" altLang="zh-TW" sz="3200" b="1" dirty="0">
                <a:latin typeface="+mn-ea"/>
                <a:ea typeface="+mn-ea"/>
              </a:rPr>
              <a:t>:</a:t>
            </a:r>
            <a:r>
              <a:rPr lang="zh-TW" altLang="zh-TW" sz="3200" b="1" dirty="0">
                <a:solidFill>
                  <a:srgbClr val="FF0000"/>
                </a:solidFill>
                <a:latin typeface="+mn-ea"/>
                <a:ea typeface="+mn-ea"/>
              </a:rPr>
              <a:t>人口增加</a:t>
            </a:r>
            <a:r>
              <a:rPr lang="zh-TW" altLang="zh-TW" sz="3200" b="1" dirty="0">
                <a:latin typeface="+mn-ea"/>
                <a:ea typeface="+mn-ea"/>
              </a:rPr>
              <a:t>，目前世界人口已達七十五億。二</a:t>
            </a:r>
            <a:r>
              <a:rPr lang="en-US" altLang="zh-TW" sz="3200" b="1" dirty="0">
                <a:latin typeface="+mn-ea"/>
                <a:ea typeface="+mn-ea"/>
              </a:rPr>
              <a:t>:</a:t>
            </a:r>
            <a:r>
              <a:rPr lang="zh-TW" altLang="zh-TW" sz="3200" b="1" dirty="0">
                <a:solidFill>
                  <a:srgbClr val="FF0000"/>
                </a:solidFill>
                <a:latin typeface="+mn-ea"/>
                <a:ea typeface="+mn-ea"/>
              </a:rPr>
              <a:t>中產階級擴大</a:t>
            </a:r>
            <a:r>
              <a:rPr lang="zh-TW" altLang="zh-TW" sz="3200" b="1" dirty="0">
                <a:latin typeface="+mn-ea"/>
                <a:ea typeface="+mn-ea"/>
              </a:rPr>
              <a:t>，從</a:t>
            </a:r>
            <a:r>
              <a:rPr lang="en-US" altLang="zh-TW" sz="3200" b="1" dirty="0">
                <a:latin typeface="+mn-ea"/>
                <a:ea typeface="+mn-ea"/>
              </a:rPr>
              <a:t>2000</a:t>
            </a:r>
            <a:r>
              <a:rPr lang="zh-TW" altLang="zh-TW" sz="3200" b="1" dirty="0">
                <a:latin typeface="+mn-ea"/>
                <a:ea typeface="+mn-ea"/>
              </a:rPr>
              <a:t>年的</a:t>
            </a:r>
            <a:r>
              <a:rPr lang="en-US" altLang="zh-TW" sz="3200" b="1" dirty="0">
                <a:latin typeface="+mn-ea"/>
                <a:ea typeface="+mn-ea"/>
              </a:rPr>
              <a:t>14</a:t>
            </a:r>
            <a:r>
              <a:rPr lang="zh-TW" altLang="zh-TW" sz="3200" b="1" dirty="0">
                <a:latin typeface="+mn-ea"/>
                <a:ea typeface="+mn-ea"/>
              </a:rPr>
              <a:t>億，成長到現在的</a:t>
            </a:r>
            <a:r>
              <a:rPr lang="en-US" altLang="zh-TW" sz="3200" b="1" dirty="0">
                <a:latin typeface="+mn-ea"/>
                <a:ea typeface="+mn-ea"/>
              </a:rPr>
              <a:t>32</a:t>
            </a:r>
            <a:r>
              <a:rPr lang="zh-TW" altLang="zh-TW" sz="3200" b="1" dirty="0">
                <a:latin typeface="+mn-ea"/>
                <a:ea typeface="+mn-ea"/>
              </a:rPr>
              <a:t>億</a:t>
            </a:r>
            <a:r>
              <a:rPr lang="en-US" altLang="zh-TW" sz="3200" b="1" dirty="0">
                <a:latin typeface="+mn-ea"/>
                <a:ea typeface="+mn-ea"/>
              </a:rPr>
              <a:t>5</a:t>
            </a:r>
            <a:r>
              <a:rPr lang="zh-TW" altLang="zh-TW" sz="3200" b="1" dirty="0">
                <a:latin typeface="+mn-ea"/>
                <a:ea typeface="+mn-ea"/>
              </a:rPr>
              <a:t>千萬人，中產階級生活方式消耗更多的水。三</a:t>
            </a:r>
            <a:r>
              <a:rPr lang="en-US" altLang="zh-TW" sz="3200" b="1" dirty="0">
                <a:latin typeface="+mn-ea"/>
                <a:ea typeface="+mn-ea"/>
              </a:rPr>
              <a:t>:</a:t>
            </a:r>
            <a:r>
              <a:rPr lang="zh-TW" altLang="zh-TW" sz="3200" b="1" dirty="0">
                <a:solidFill>
                  <a:srgbClr val="FF0000"/>
                </a:solidFill>
                <a:latin typeface="+mn-ea"/>
                <a:ea typeface="+mn-ea"/>
              </a:rPr>
              <a:t>氣候變遷</a:t>
            </a:r>
            <a:r>
              <a:rPr lang="zh-TW" altLang="zh-TW" sz="3200" b="1" dirty="0">
                <a:latin typeface="+mn-ea"/>
                <a:ea typeface="+mn-ea"/>
              </a:rPr>
              <a:t>，降雨愈來愈不穩定。四</a:t>
            </a:r>
            <a:r>
              <a:rPr lang="en-US" altLang="zh-TW" sz="3200" b="1" dirty="0">
                <a:latin typeface="+mn-ea"/>
                <a:ea typeface="+mn-ea"/>
              </a:rPr>
              <a:t>:</a:t>
            </a:r>
            <a:r>
              <a:rPr lang="zh-TW" altLang="zh-TW" sz="3200" b="1" dirty="0">
                <a:solidFill>
                  <a:srgbClr val="FF0000"/>
                </a:solidFill>
                <a:latin typeface="+mn-ea"/>
                <a:ea typeface="+mn-ea"/>
              </a:rPr>
              <a:t>水源污染</a:t>
            </a:r>
            <a:r>
              <a:rPr lang="zh-TW" altLang="zh-TW" sz="3200" b="1" dirty="0">
                <a:latin typeface="+mn-ea"/>
                <a:ea typeface="+mn-ea"/>
              </a:rPr>
              <a:t>。五</a:t>
            </a:r>
            <a:r>
              <a:rPr lang="en-US" altLang="zh-TW" sz="3200" b="1" dirty="0">
                <a:latin typeface="+mn-ea"/>
                <a:ea typeface="+mn-ea"/>
              </a:rPr>
              <a:t>:</a:t>
            </a:r>
            <a:r>
              <a:rPr lang="zh-TW" altLang="zh-TW" sz="3200" b="1" dirty="0">
                <a:solidFill>
                  <a:srgbClr val="FF0000"/>
                </a:solidFill>
                <a:latin typeface="+mn-ea"/>
                <a:ea typeface="+mn-ea"/>
              </a:rPr>
              <a:t>基礎設施漏水</a:t>
            </a:r>
            <a:r>
              <a:rPr lang="zh-TW" altLang="zh-TW" sz="3200" b="1" dirty="0">
                <a:latin typeface="+mn-ea"/>
                <a:ea typeface="+mn-ea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24598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09889" y="273093"/>
            <a:ext cx="8911687" cy="1280890"/>
          </a:xfrm>
        </p:spPr>
        <p:txBody>
          <a:bodyPr/>
          <a:lstStyle/>
          <a:p>
            <a:pPr algn="ctr"/>
            <a:r>
              <a:rPr lang="zh-TW" altLang="en-US" b="1" dirty="0">
                <a:solidFill>
                  <a:srgbClr val="FF0000"/>
                </a:solidFill>
              </a:rPr>
              <a:t>台灣缺水危機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246289" y="975179"/>
            <a:ext cx="1090997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>
                <a:latin typeface="+mn-ea"/>
                <a:ea typeface="+mn-ea"/>
              </a:rPr>
              <a:t>         </a:t>
            </a:r>
            <a:r>
              <a:rPr lang="zh-TW" altLang="zh-TW" sz="3200" b="1" dirty="0">
                <a:latin typeface="+mn-ea"/>
                <a:ea typeface="+mn-ea"/>
              </a:rPr>
              <a:t>台灣所處的北緯</a:t>
            </a:r>
            <a:r>
              <a:rPr lang="en-US" altLang="zh-TW" sz="3200" b="1" dirty="0">
                <a:latin typeface="+mn-ea"/>
                <a:ea typeface="+mn-ea"/>
              </a:rPr>
              <a:t>23</a:t>
            </a:r>
            <a:r>
              <a:rPr lang="zh-TW" altLang="zh-TW" sz="3200" b="1" dirty="0">
                <a:latin typeface="+mn-ea"/>
                <a:ea typeface="+mn-ea"/>
              </a:rPr>
              <a:t>度線，是受氣候變遷影響最大的地區</a:t>
            </a:r>
            <a:r>
              <a:rPr lang="zh-TW" altLang="en-US" sz="3200" b="1" dirty="0">
                <a:latin typeface="+mn-ea"/>
                <a:ea typeface="+mn-ea"/>
              </a:rPr>
              <a:t>，</a:t>
            </a:r>
            <a:r>
              <a:rPr lang="zh-TW" altLang="zh-TW" sz="3200" b="1" dirty="0">
                <a:latin typeface="+mn-ea"/>
                <a:ea typeface="+mn-ea"/>
              </a:rPr>
              <a:t>中央研究院環境變遷研究中心研究，過去</a:t>
            </a:r>
            <a:r>
              <a:rPr lang="en-US" altLang="zh-TW" sz="3200" b="1" dirty="0">
                <a:latin typeface="+mn-ea"/>
                <a:ea typeface="+mn-ea"/>
              </a:rPr>
              <a:t>40</a:t>
            </a:r>
            <a:r>
              <a:rPr lang="zh-TW" altLang="zh-TW" sz="3200" b="1" dirty="0">
                <a:latin typeface="+mn-ea"/>
                <a:ea typeface="+mn-ea"/>
              </a:rPr>
              <a:t>年，台灣年均雨量改變不大，大約都在兩千五百毫米上下，</a:t>
            </a:r>
            <a:r>
              <a:rPr lang="zh-TW" altLang="zh-TW" sz="3200" b="1" dirty="0">
                <a:solidFill>
                  <a:srgbClr val="FF0000"/>
                </a:solidFill>
                <a:latin typeface="+mn-ea"/>
                <a:ea typeface="+mn-ea"/>
              </a:rPr>
              <a:t>降雨時數卻明顯減少</a:t>
            </a:r>
            <a:r>
              <a:rPr lang="zh-TW" altLang="zh-TW" sz="3200" b="1" dirty="0">
                <a:latin typeface="+mn-ea"/>
                <a:ea typeface="+mn-ea"/>
              </a:rPr>
              <a:t>，每十年降低</a:t>
            </a:r>
            <a:r>
              <a:rPr lang="en-US" altLang="zh-TW" sz="3200" b="1" dirty="0">
                <a:latin typeface="+mn-ea"/>
                <a:ea typeface="+mn-ea"/>
              </a:rPr>
              <a:t>3.01%</a:t>
            </a:r>
            <a:r>
              <a:rPr lang="zh-TW" altLang="zh-TW" sz="3200" b="1" dirty="0">
                <a:latin typeface="+mn-ea"/>
                <a:ea typeface="+mn-ea"/>
              </a:rPr>
              <a:t>；</a:t>
            </a:r>
            <a:r>
              <a:rPr lang="zh-TW" altLang="zh-TW" sz="3200" b="1" dirty="0">
                <a:solidFill>
                  <a:srgbClr val="FF0000"/>
                </a:solidFill>
                <a:latin typeface="+mn-ea"/>
                <a:ea typeface="+mn-ea"/>
              </a:rPr>
              <a:t>平均降雨強度每十年也增加</a:t>
            </a:r>
            <a:r>
              <a:rPr lang="en-US" altLang="zh-TW" sz="3200" b="1" dirty="0">
                <a:solidFill>
                  <a:srgbClr val="FF0000"/>
                </a:solidFill>
                <a:latin typeface="+mn-ea"/>
                <a:ea typeface="+mn-ea"/>
              </a:rPr>
              <a:t>3.16</a:t>
            </a:r>
            <a:r>
              <a:rPr lang="en-US" altLang="zh-TW" sz="3200" b="1" dirty="0">
                <a:latin typeface="+mn-ea"/>
                <a:ea typeface="+mn-ea"/>
              </a:rPr>
              <a:t>%</a:t>
            </a:r>
            <a:r>
              <a:rPr lang="zh-TW" altLang="zh-TW" sz="3200" b="1" dirty="0">
                <a:latin typeface="+mn-ea"/>
                <a:ea typeface="+mn-ea"/>
              </a:rPr>
              <a:t>。也就是，雨一樣多，但</a:t>
            </a:r>
            <a:r>
              <a:rPr lang="zh-TW" altLang="zh-TW" sz="3200" b="1" dirty="0">
                <a:solidFill>
                  <a:srgbClr val="FF0000"/>
                </a:solidFill>
                <a:latin typeface="+mn-ea"/>
                <a:ea typeface="+mn-ea"/>
              </a:rPr>
              <a:t>下雨時間短、來得快、下得大</a:t>
            </a:r>
            <a:r>
              <a:rPr lang="zh-TW" altLang="zh-TW" sz="3200" b="1" dirty="0">
                <a:latin typeface="+mn-ea"/>
                <a:ea typeface="+mn-ea"/>
              </a:rPr>
              <a:t>，更難把水留下來。</a:t>
            </a:r>
          </a:p>
          <a:p>
            <a:pPr marL="0" indent="0">
              <a:buNone/>
            </a:pPr>
            <a:r>
              <a:rPr lang="zh-TW" altLang="en-US" b="1" dirty="0">
                <a:latin typeface="+mn-ea"/>
                <a:ea typeface="+mn-ea"/>
              </a:rPr>
              <a:t>     </a:t>
            </a:r>
            <a:endParaRPr lang="zh-TW" altLang="zh-TW" b="1" dirty="0">
              <a:latin typeface="+mn-ea"/>
              <a:ea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246289" y="4088904"/>
            <a:ext cx="1054404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zh-TW" altLang="en-US" sz="2400" dirty="0"/>
              <a:t>      </a:t>
            </a:r>
            <a:r>
              <a:rPr lang="zh-TW" altLang="zh-TW" sz="2800" b="1" dirty="0">
                <a:latin typeface="+mn-ea"/>
                <a:ea typeface="+mn-ea"/>
              </a:rPr>
              <a:t>降雨時節、地區都發生變化，過去認知的春雨、梅雨、颱風雨等會有降水的季節，「現在時間到了，也不一定會出現。」</a:t>
            </a:r>
            <a:r>
              <a:rPr lang="zh-TW" altLang="en-US" sz="2800" b="1" dirty="0">
                <a:latin typeface="+mn-ea"/>
                <a:ea typeface="+mn-ea"/>
              </a:rPr>
              <a:t> </a:t>
            </a:r>
            <a:r>
              <a:rPr lang="en-US" altLang="zh-TW" sz="2800" b="1" dirty="0">
                <a:latin typeface="+mn-ea"/>
                <a:ea typeface="+mn-ea"/>
              </a:rPr>
              <a:t>2017</a:t>
            </a:r>
            <a:r>
              <a:rPr lang="zh-TW" altLang="en-US" sz="2800" b="1" dirty="0">
                <a:latin typeface="+mn-ea"/>
                <a:ea typeface="+mn-ea"/>
              </a:rPr>
              <a:t>年</a:t>
            </a:r>
            <a:r>
              <a:rPr lang="zh-TW" altLang="zh-TW" sz="2800" b="1" dirty="0">
                <a:latin typeface="+mn-ea"/>
                <a:ea typeface="+mn-ea"/>
              </a:rPr>
              <a:t>氣象局預測會有四個颱風，最後只來了兩個，「七月就在抗旱，準備秋天沒水，」台灣水庫容量小，只要下雨不正常，就會出現供水壓力。</a:t>
            </a:r>
          </a:p>
        </p:txBody>
      </p:sp>
      <p:sp>
        <p:nvSpPr>
          <p:cNvPr id="6" name="動作按鈕: 影片 5">
            <a:hlinkClick r:id="rId2" action="ppaction://program" highlightClick="1"/>
          </p:cNvPr>
          <p:cNvSpPr/>
          <p:nvPr/>
        </p:nvSpPr>
        <p:spPr>
          <a:xfrm>
            <a:off x="8592056" y="331167"/>
            <a:ext cx="927463" cy="470263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9651319" y="432098"/>
            <a:ext cx="2540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來自</a:t>
            </a:r>
            <a:r>
              <a:rPr lang="en-US" altLang="zh-TW" dirty="0"/>
              <a:t>2070</a:t>
            </a:r>
            <a:r>
              <a:rPr lang="zh-TW" altLang="en-US" dirty="0"/>
              <a:t>年的一封信</a:t>
            </a:r>
          </a:p>
        </p:txBody>
      </p:sp>
    </p:spTree>
    <p:extLst>
      <p:ext uri="{BB962C8B-B14F-4D97-AF65-F5344CB8AC3E}">
        <p14:creationId xmlns:p14="http://schemas.microsoft.com/office/powerpoint/2010/main" val="28494527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871786" y="310601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en-US" altLang="zh-TW" b="1" dirty="0"/>
              <a:t>56</a:t>
            </a:r>
            <a:r>
              <a:rPr lang="zh-TW" altLang="en-US" b="1" dirty="0"/>
              <a:t>年來最大旱災！</a:t>
            </a:r>
            <a:r>
              <a:rPr lang="en-US" altLang="zh-TW" b="1" dirty="0"/>
              <a:t>22</a:t>
            </a:r>
            <a:r>
              <a:rPr lang="zh-TW" altLang="en-US" b="1" dirty="0"/>
              <a:t>颱風閃過台灣 </a:t>
            </a:r>
            <a:r>
              <a:rPr lang="en-US" altLang="zh-TW" b="1" dirty="0"/>
              <a:t>5</a:t>
            </a:r>
            <a:r>
              <a:rPr lang="zh-TW" altLang="en-US" b="1" dirty="0"/>
              <a:t>水庫水位低於</a:t>
            </a:r>
            <a:r>
              <a:rPr lang="en-US" altLang="zh-TW" b="1" dirty="0"/>
              <a:t>2015</a:t>
            </a:r>
            <a:r>
              <a:rPr lang="zh-TW" altLang="en-US" b="1" dirty="0"/>
              <a:t>年旱災</a:t>
            </a:r>
            <a:r>
              <a:rPr lang="en-US" altLang="zh-TW" b="1" dirty="0"/>
              <a:t>(2020</a:t>
            </a:r>
            <a:r>
              <a:rPr lang="zh-TW" altLang="en-US" b="1" dirty="0"/>
              <a:t>年</a:t>
            </a:r>
            <a:r>
              <a:rPr lang="en-US" altLang="zh-TW" b="1" dirty="0"/>
              <a:t>12</a:t>
            </a:r>
            <a:r>
              <a:rPr lang="zh-TW" altLang="en-US" b="1"/>
              <a:t>月資訊</a:t>
            </a:r>
            <a:r>
              <a:rPr lang="en-US" altLang="zh-TW" b="1" dirty="0"/>
              <a:t>)</a:t>
            </a:r>
            <a:br>
              <a:rPr lang="zh-TW" altLang="en-US" b="1" dirty="0"/>
            </a:br>
            <a:endParaRPr lang="zh-TW" altLang="en-US" dirty="0"/>
          </a:p>
        </p:txBody>
      </p:sp>
      <p:sp>
        <p:nvSpPr>
          <p:cNvPr id="4" name="AutoShape 2" descr="&amp;#x005716;&amp;#x0070ba;&amp;#x0066fe;&amp;#x006587;&amp;#x006c34;&amp;#x005eab;&amp;#x0096c6;&amp;#x006c34;&amp;#x005340;&amp;#x003002;&amp;#x00ff08;&amp;#x005716;&amp;#x00ff0f;&amp;#x005831;&amp;#x007cfb;&amp;#x008cc7;&amp;#x006599;&amp;#x007167;&amp;#x00ff09;"/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760412" y="1591491"/>
            <a:ext cx="11134436" cy="505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marL="0" indent="0">
              <a:buNone/>
            </a:pPr>
            <a:r>
              <a:rPr lang="zh-TW" altLang="en-US" sz="2400" b="1" dirty="0"/>
              <a:t>       </a:t>
            </a:r>
            <a:r>
              <a:rPr lang="en-US" altLang="zh-TW" sz="3200" b="1" dirty="0"/>
              <a:t>2020</a:t>
            </a:r>
            <a:r>
              <a:rPr lang="zh-TW" altLang="en-US" sz="3200" b="1" dirty="0"/>
              <a:t>西北太平洋生成</a:t>
            </a:r>
            <a:r>
              <a:rPr lang="en-US" altLang="zh-TW" sz="3200" b="1" dirty="0"/>
              <a:t>22</a:t>
            </a:r>
            <a:r>
              <a:rPr lang="zh-TW" altLang="en-US" sz="3200" b="1" dirty="0"/>
              <a:t>個颱風全都閃過台灣，首見汛期無颱，也面臨缺水危機，所幸北台灣受惠近期冬雨，北部各大水庫不斷進帳，</a:t>
            </a:r>
            <a:r>
              <a:rPr lang="en-US" altLang="zh-TW" sz="3200" b="1" dirty="0"/>
              <a:t> </a:t>
            </a:r>
            <a:r>
              <a:rPr lang="zh-TW" altLang="en-US" sz="3200" b="1" dirty="0"/>
              <a:t>但</a:t>
            </a:r>
            <a:r>
              <a:rPr lang="zh-TW" altLang="en-US" sz="3200" b="1" dirty="0">
                <a:solidFill>
                  <a:srgbClr val="FF0000"/>
                </a:solidFill>
              </a:rPr>
              <a:t>中南部水情告急</a:t>
            </a:r>
            <a:r>
              <a:rPr lang="zh-TW" altLang="en-US" sz="3200" b="1" dirty="0"/>
              <a:t>！像是</a:t>
            </a:r>
            <a:r>
              <a:rPr lang="zh-TW" altLang="en-US" sz="3200" b="1" dirty="0">
                <a:solidFill>
                  <a:srgbClr val="FF0000"/>
                </a:solidFill>
              </a:rPr>
              <a:t>台中德基水庫</a:t>
            </a:r>
            <a:r>
              <a:rPr lang="zh-TW" altLang="en-US" sz="3200" b="1" dirty="0"/>
              <a:t>為</a:t>
            </a:r>
            <a:r>
              <a:rPr lang="en-US" altLang="zh-TW" sz="3200" b="1" dirty="0"/>
              <a:t>35.95%</a:t>
            </a:r>
            <a:r>
              <a:rPr lang="zh-TW" altLang="en-US" sz="3200" b="1" dirty="0"/>
              <a:t>，當時為</a:t>
            </a:r>
            <a:r>
              <a:rPr lang="en-US" altLang="zh-TW" sz="3200" b="1" dirty="0"/>
              <a:t>49.4%</a:t>
            </a:r>
            <a:r>
              <a:rPr lang="zh-TW" altLang="en-US" sz="3200" b="1" dirty="0"/>
              <a:t>；</a:t>
            </a:r>
            <a:r>
              <a:rPr lang="zh-TW" altLang="en-US" sz="3200" b="1" dirty="0">
                <a:solidFill>
                  <a:srgbClr val="FF0000"/>
                </a:solidFill>
              </a:rPr>
              <a:t>霧社水庫</a:t>
            </a:r>
            <a:r>
              <a:rPr lang="zh-TW" altLang="en-US" sz="3200" b="1" dirty="0"/>
              <a:t>目前為</a:t>
            </a:r>
            <a:r>
              <a:rPr lang="en-US" altLang="zh-TW" sz="3200" b="1" dirty="0"/>
              <a:t>13.42%</a:t>
            </a:r>
            <a:r>
              <a:rPr lang="zh-TW" altLang="en-US" sz="3200" b="1" dirty="0"/>
              <a:t>，當時為</a:t>
            </a:r>
            <a:r>
              <a:rPr lang="en-US" altLang="zh-TW" sz="3200" b="1" dirty="0"/>
              <a:t>22.22%</a:t>
            </a:r>
            <a:r>
              <a:rPr lang="zh-TW" altLang="en-US" sz="3200" b="1" dirty="0"/>
              <a:t>；</a:t>
            </a:r>
            <a:r>
              <a:rPr lang="zh-TW" altLang="en-US" sz="3200" b="1" dirty="0">
                <a:solidFill>
                  <a:srgbClr val="FF0000"/>
                </a:solidFill>
              </a:rPr>
              <a:t>曾文水庫</a:t>
            </a:r>
            <a:r>
              <a:rPr lang="zh-TW" altLang="en-US" sz="3200" b="1" dirty="0"/>
              <a:t>目前為</a:t>
            </a:r>
            <a:r>
              <a:rPr lang="en-US" altLang="zh-TW" sz="3200" b="1" dirty="0"/>
              <a:t>22.18</a:t>
            </a:r>
            <a:r>
              <a:rPr lang="zh-TW" altLang="en-US" sz="3200" b="1" dirty="0"/>
              <a:t>％，當時為</a:t>
            </a:r>
            <a:r>
              <a:rPr lang="en-US" altLang="zh-TW" sz="3200" b="1" dirty="0"/>
              <a:t>22.2%</a:t>
            </a:r>
            <a:r>
              <a:rPr lang="zh-TW" altLang="en-US" sz="3200" b="1" dirty="0"/>
              <a:t>，與</a:t>
            </a:r>
            <a:r>
              <a:rPr lang="en-US" altLang="zh-TW" sz="3200" b="1" dirty="0">
                <a:solidFill>
                  <a:srgbClr val="FF0000"/>
                </a:solidFill>
              </a:rPr>
              <a:t>2015</a:t>
            </a:r>
            <a:r>
              <a:rPr lang="zh-TW" altLang="en-US" sz="3200" b="1" dirty="0">
                <a:solidFill>
                  <a:srgbClr val="FF0000"/>
                </a:solidFill>
              </a:rPr>
              <a:t>年</a:t>
            </a:r>
            <a:r>
              <a:rPr lang="en-US" altLang="zh-TW" sz="3200" b="1" dirty="0">
                <a:solidFill>
                  <a:srgbClr val="FF0000"/>
                </a:solidFill>
              </a:rPr>
              <a:t>3</a:t>
            </a:r>
            <a:r>
              <a:rPr lang="zh-TW" altLang="en-US" sz="3200" b="1" dirty="0">
                <a:solidFill>
                  <a:srgbClr val="FF0000"/>
                </a:solidFill>
              </a:rPr>
              <a:t>月</a:t>
            </a:r>
            <a:r>
              <a:rPr lang="en-US" altLang="zh-TW" sz="3200" b="1" dirty="0">
                <a:solidFill>
                  <a:srgbClr val="FF0000"/>
                </a:solidFill>
              </a:rPr>
              <a:t>19</a:t>
            </a:r>
            <a:r>
              <a:rPr lang="zh-TW" altLang="en-US" sz="3200" b="1" dirty="0">
                <a:solidFill>
                  <a:srgbClr val="FF0000"/>
                </a:solidFill>
              </a:rPr>
              <a:t>日的水位相比都低，差距大多在</a:t>
            </a:r>
            <a:r>
              <a:rPr lang="en-US" altLang="zh-TW" sz="3200" b="1" dirty="0">
                <a:solidFill>
                  <a:srgbClr val="FF0000"/>
                </a:solidFill>
              </a:rPr>
              <a:t>10%</a:t>
            </a:r>
            <a:r>
              <a:rPr lang="zh-TW" altLang="en-US" sz="3200" b="1" dirty="0">
                <a:solidFill>
                  <a:srgbClr val="FF0000"/>
                </a:solidFill>
              </a:rPr>
              <a:t>之內</a:t>
            </a:r>
            <a:r>
              <a:rPr lang="zh-TW" altLang="en-US" sz="3200" b="1" dirty="0"/>
              <a:t>。</a:t>
            </a:r>
          </a:p>
          <a:p>
            <a:pPr marL="0" indent="0">
              <a:buNone/>
            </a:pPr>
            <a:r>
              <a:rPr lang="zh-TW" altLang="en-US" sz="3200" b="1" dirty="0"/>
              <a:t>        水利署除了呼籲各界</a:t>
            </a:r>
            <a:r>
              <a:rPr lang="zh-TW" altLang="en-US" sz="3200" b="1" dirty="0">
                <a:solidFill>
                  <a:srgbClr val="FF0000"/>
                </a:solidFill>
              </a:rPr>
              <a:t>節約用水</a:t>
            </a:r>
            <a:r>
              <a:rPr lang="zh-TW" altLang="en-US" sz="3200" b="1" dirty="0"/>
              <a:t>，也把握降雨雲系通過石門水庫集水區的機會「</a:t>
            </a:r>
            <a:r>
              <a:rPr lang="zh-TW" altLang="en-US" sz="3200" b="1" dirty="0">
                <a:solidFill>
                  <a:srgbClr val="FF0000"/>
                </a:solidFill>
              </a:rPr>
              <a:t>開源</a:t>
            </a:r>
            <a:r>
              <a:rPr lang="zh-TW" altLang="en-US" sz="3200" b="1" dirty="0"/>
              <a:t>」，委由中科院</a:t>
            </a:r>
            <a:r>
              <a:rPr lang="zh-TW" altLang="en-US" sz="3200" b="1" dirty="0">
                <a:solidFill>
                  <a:srgbClr val="FF0000"/>
                </a:solidFill>
              </a:rPr>
              <a:t>施放國產高空焰彈增雨</a:t>
            </a:r>
            <a:r>
              <a:rPr lang="zh-TW" altLang="en-US" sz="3200" b="1" dirty="0"/>
              <a:t>，為集水區增加降雨量。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4639416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42848" y="140784"/>
            <a:ext cx="9644525" cy="1280890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zh-TW" altLang="en-US" sz="4800" dirty="0">
                <a:solidFill>
                  <a:srgbClr val="FF0000"/>
                </a:solidFill>
              </a:rPr>
              <a:t>地球危機</a:t>
            </a:r>
            <a:r>
              <a:rPr lang="en-US" altLang="zh-TW" sz="4800" dirty="0">
                <a:solidFill>
                  <a:srgbClr val="FF0000"/>
                </a:solidFill>
              </a:rPr>
              <a:t>~</a:t>
            </a:r>
            <a:r>
              <a:rPr lang="zh-TW" altLang="en-US" sz="4800" dirty="0">
                <a:solidFill>
                  <a:srgbClr val="FF0000"/>
                </a:solidFill>
              </a:rPr>
              <a:t>有史以來最熱的</a:t>
            </a:r>
            <a:r>
              <a:rPr lang="en-US" altLang="zh-TW" sz="4800" dirty="0">
                <a:solidFill>
                  <a:srgbClr val="FF0000"/>
                </a:solidFill>
              </a:rPr>
              <a:t>10</a:t>
            </a:r>
            <a:r>
              <a:rPr lang="zh-TW" altLang="en-US" sz="4800" dirty="0">
                <a:solidFill>
                  <a:srgbClr val="FF0000"/>
                </a:solidFill>
              </a:rPr>
              <a:t>年</a:t>
            </a:r>
            <a:r>
              <a:rPr lang="en-US" altLang="zh-TW" sz="2800" dirty="0">
                <a:solidFill>
                  <a:srgbClr val="009900"/>
                </a:solidFill>
              </a:rPr>
              <a:t>2020.12.03</a:t>
            </a:r>
            <a:r>
              <a:rPr lang="zh-TW" altLang="en-US" sz="2800" dirty="0">
                <a:solidFill>
                  <a:srgbClr val="009900"/>
                </a:solidFill>
              </a:rPr>
              <a:t>發布</a:t>
            </a:r>
            <a:endParaRPr lang="zh-TW" altLang="en-US" sz="4800" dirty="0">
              <a:solidFill>
                <a:srgbClr val="009900"/>
              </a:solidFill>
            </a:endParaRPr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738223" y="1421674"/>
            <a:ext cx="11453777" cy="236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en-US" sz="4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      </a:t>
            </a:r>
            <a:r>
              <a:rPr kumimoji="0" lang="zh-TW" altLang="zh-TW" sz="36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聯合國「世界氣象組織」（WMO）發布最新報告，</a:t>
            </a:r>
            <a:endParaRPr kumimoji="0" lang="en-US" altLang="zh-TW" sz="3600" b="0" i="0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36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指</a:t>
            </a:r>
            <a:r>
              <a:rPr kumimoji="0" lang="zh-TW" altLang="zh-TW" sz="3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cs typeface="Arial" panose="020B0604020202020204" pitchFamily="34" charset="0"/>
              </a:rPr>
              <a:t>2011到2020年是有紀錄以來最熱的10年，2020年</a:t>
            </a:r>
            <a:endParaRPr kumimoji="0" lang="en-US" altLang="zh-TW" sz="36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zh-TW" sz="3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cs typeface="Arial" panose="020B0604020202020204" pitchFamily="34" charset="0"/>
              </a:rPr>
              <a:t>成為史上第2熱的年分</a:t>
            </a:r>
            <a:r>
              <a:rPr kumimoji="0" lang="zh-TW" altLang="en-US" sz="3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cs typeface="Arial" panose="020B0604020202020204" pitchFamily="34" charset="0"/>
              </a:rPr>
              <a:t>，</a:t>
            </a:r>
            <a:r>
              <a:rPr kumimoji="0" lang="en-US" altLang="zh-TW" sz="3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cs typeface="Arial" panose="020B0604020202020204" pitchFamily="34" charset="0"/>
              </a:rPr>
              <a:t>2021</a:t>
            </a:r>
            <a:r>
              <a:rPr kumimoji="0" lang="zh-TW" altLang="en-US" sz="3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cs typeface="Arial" panose="020B0604020202020204" pitchFamily="34" charset="0"/>
              </a:rPr>
              <a:t>年是第</a:t>
            </a:r>
            <a:r>
              <a:rPr kumimoji="0" lang="en-US" altLang="zh-TW" sz="3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cs typeface="Arial" panose="020B0604020202020204" pitchFamily="34" charset="0"/>
              </a:rPr>
              <a:t>6</a:t>
            </a:r>
            <a:r>
              <a:rPr kumimoji="0" lang="zh-TW" altLang="en-US" sz="3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cs typeface="Arial" panose="020B0604020202020204" pitchFamily="34" charset="0"/>
              </a:rPr>
              <a:t>熱的年份</a:t>
            </a:r>
            <a:r>
              <a:rPr kumimoji="0" lang="zh-TW" altLang="zh-TW" sz="36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。</a:t>
            </a:r>
            <a:endParaRPr kumimoji="0" lang="en-US" altLang="zh-TW" sz="3600" b="0" i="0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en-US" sz="36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cs typeface="Arial" panose="020B0604020202020204" pitchFamily="34" charset="0"/>
              </a:rPr>
              <a:t>       </a:t>
            </a:r>
            <a:endParaRPr kumimoji="0" lang="zh-TW" altLang="zh-TW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96162" y="3353900"/>
            <a:ext cx="1063316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hangingPunct="0"/>
            <a:r>
              <a:rPr kumimoji="0" lang="zh-TW" altLang="en-US" sz="3600" dirty="0">
                <a:solidFill>
                  <a:srgbClr val="222222"/>
                </a:solidFill>
                <a:latin typeface="Century Gothic" panose="020B0502020202020204"/>
                <a:ea typeface="微軟正黑體" panose="020B0604030504040204" pitchFamily="34" charset="-120"/>
                <a:cs typeface="Arial" panose="020B0604020202020204" pitchFamily="34" charset="0"/>
              </a:rPr>
              <a:t>        </a:t>
            </a:r>
            <a:r>
              <a:rPr kumimoji="0" lang="zh-TW" altLang="zh-TW" sz="3600" dirty="0">
                <a:solidFill>
                  <a:srgbClr val="222222"/>
                </a:solidFill>
                <a:latin typeface="Century Gothic" panose="020B0502020202020204"/>
                <a:ea typeface="微軟正黑體" panose="020B0604030504040204" pitchFamily="34" charset="-120"/>
                <a:cs typeface="Arial" panose="020B0604020202020204" pitchFamily="34" charset="0"/>
              </a:rPr>
              <a:t>聯合國祕書長古特雷斯沉痛警告，世界正走在</a:t>
            </a:r>
            <a:endParaRPr kumimoji="0" lang="en-US" altLang="zh-TW" sz="3600" dirty="0">
              <a:solidFill>
                <a:srgbClr val="222222"/>
              </a:solidFill>
              <a:latin typeface="Century Gothic" panose="020B0502020202020204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lvl="0" eaLnBrk="0" hangingPunct="0"/>
            <a:r>
              <a:rPr kumimoji="0" lang="zh-TW" altLang="zh-TW" sz="3600" dirty="0">
                <a:solidFill>
                  <a:srgbClr val="222222"/>
                </a:solidFill>
                <a:latin typeface="Century Gothic" panose="020B0502020202020204"/>
                <a:ea typeface="微軟正黑體" panose="020B0604030504040204" pitchFamily="34" charset="-120"/>
                <a:cs typeface="Arial" panose="020B0604020202020204" pitchFamily="34" charset="0"/>
              </a:rPr>
              <a:t>「自殺性」的道路上,世界各國必須採取行動，因為</a:t>
            </a:r>
            <a:endParaRPr kumimoji="0" lang="en-US" altLang="zh-TW" sz="3600" dirty="0">
              <a:solidFill>
                <a:srgbClr val="222222"/>
              </a:solidFill>
              <a:latin typeface="Century Gothic" panose="020B0502020202020204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lvl="0" eaLnBrk="0" hangingPunct="0"/>
            <a:r>
              <a:rPr kumimoji="0" lang="zh-TW" altLang="zh-TW" sz="4000" u="sng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微軟正黑體" panose="020B0604030504040204" pitchFamily="34" charset="-120"/>
                <a:cs typeface="Arial" panose="020B0604020202020204" pitchFamily="34" charset="0"/>
              </a:rPr>
              <a:t>「</a:t>
            </a:r>
            <a:r>
              <a:rPr kumimoji="0" lang="zh-TW" altLang="zh-TW" sz="40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微軟正黑體" panose="020B0604030504040204" pitchFamily="34" charset="-120"/>
                <a:cs typeface="Arial" panose="020B0604020202020204" pitchFamily="34" charset="0"/>
              </a:rPr>
              <a:t>疫情有疫苗，但地球暖化沒有</a:t>
            </a:r>
            <a:r>
              <a:rPr kumimoji="0" lang="zh-TW" altLang="zh-TW" sz="4000" u="sng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微軟正黑體" panose="020B0604030504040204" pitchFamily="34" charset="-120"/>
                <a:cs typeface="Arial" panose="020B0604020202020204" pitchFamily="34" charset="0"/>
              </a:rPr>
              <a:t>」</a:t>
            </a:r>
            <a:endParaRPr kumimoji="0" lang="en-US" altLang="zh-TW" sz="4000" u="sng" dirty="0">
              <a:solidFill>
                <a:srgbClr val="22222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lvl="0" eaLnBrk="0" hangingPunct="0"/>
            <a:r>
              <a:rPr kumimoji="0" lang="zh-TW" altLang="zh-TW" sz="4000" u="sng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微軟正黑體" panose="020B0604030504040204" pitchFamily="34" charset="-120"/>
                <a:cs typeface="Arial" panose="020B0604020202020204" pitchFamily="34" charset="0"/>
              </a:rPr>
              <a:t>「</a:t>
            </a:r>
            <a:r>
              <a:rPr kumimoji="0" lang="zh-TW" altLang="zh-TW" sz="40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微軟正黑體" panose="020B0604030504040204" pitchFamily="34" charset="-120"/>
                <a:cs typeface="Arial" panose="020B0604020202020204" pitchFamily="34" charset="0"/>
              </a:rPr>
              <a:t>末日般的大火和洪水，以及熱帶氣旋和颶風</a:t>
            </a:r>
            <a:r>
              <a:rPr kumimoji="0" lang="zh-TW" altLang="zh-TW" sz="4000" u="sng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微軟正黑體" panose="020B0604030504040204" pitchFamily="34" charset="-120"/>
                <a:cs typeface="Arial" panose="020B0604020202020204" pitchFamily="34" charset="0"/>
              </a:rPr>
              <a:t>，</a:t>
            </a:r>
            <a:r>
              <a:rPr kumimoji="0" lang="zh-TW" altLang="zh-TW" sz="40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微軟正黑體" panose="020B0604030504040204" pitchFamily="34" charset="-120"/>
                <a:cs typeface="Arial" panose="020B0604020202020204" pitchFamily="34" charset="0"/>
              </a:rPr>
              <a:t>愈來愈成為新的日常狀態</a:t>
            </a:r>
            <a:r>
              <a:rPr kumimoji="0" lang="zh-TW" altLang="zh-TW" sz="4000" u="sng" dirty="0">
                <a:solidFill>
                  <a:srgbClr val="2222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/>
                <a:ea typeface="微軟正黑體" panose="020B0604030504040204" pitchFamily="34" charset="-120"/>
                <a:cs typeface="Arial" panose="020B0604020202020204" pitchFamily="34" charset="0"/>
              </a:rPr>
              <a:t>」</a:t>
            </a:r>
            <a:r>
              <a:rPr kumimoji="0" lang="zh-TW" altLang="zh-TW" sz="4000" dirty="0">
                <a:solidFill>
                  <a:srgbClr val="222222"/>
                </a:solidFill>
                <a:latin typeface="Century Gothic" panose="020B0502020202020204"/>
                <a:ea typeface="微軟正黑體" panose="020B0604030504040204" pitchFamily="34" charset="-120"/>
                <a:cs typeface="Arial" panose="020B0604020202020204" pitchFamily="34" charset="0"/>
              </a:rPr>
              <a:t>。</a:t>
            </a:r>
            <a:r>
              <a:rPr kumimoji="0" lang="zh-TW" altLang="zh-TW" sz="4000" dirty="0">
                <a:solidFill>
                  <a:prstClr val="black"/>
                </a:solidFill>
                <a:latin typeface="Century Gothic" panose="020B0502020202020204"/>
                <a:ea typeface="微軟正黑體" panose="020B0604030504040204" pitchFamily="34" charset="-12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685442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lum bright="-6000" contrast="24000"/>
          </a:blip>
          <a:srcRect l="10416" t="8960" r="2" b="28860"/>
          <a:stretch>
            <a:fillRect/>
          </a:stretch>
        </p:blipFill>
        <p:spPr>
          <a:xfrm>
            <a:off x="5051425" y="-119062"/>
            <a:ext cx="7140575" cy="7105650"/>
          </a:xfrm>
        </p:spPr>
      </p:pic>
      <p:pic>
        <p:nvPicPr>
          <p:cNvPr id="14338" name="圖片 5"/>
          <p:cNvPicPr>
            <a:picLocks noChangeAspect="1"/>
          </p:cNvPicPr>
          <p:nvPr/>
        </p:nvPicPr>
        <p:blipFill>
          <a:blip r:embed="rId2"/>
          <a:srcRect l="12067" t="71098" r="3984" b="5386"/>
          <a:stretch>
            <a:fillRect/>
          </a:stretch>
        </p:blipFill>
        <p:spPr bwMode="auto">
          <a:xfrm>
            <a:off x="292100" y="1282700"/>
            <a:ext cx="4735513" cy="477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文字方塊 6"/>
          <p:cNvSpPr txBox="1">
            <a:spLocks noChangeArrowheads="1"/>
          </p:cNvSpPr>
          <p:nvPr/>
        </p:nvSpPr>
        <p:spPr bwMode="auto">
          <a:xfrm>
            <a:off x="538956" y="296068"/>
            <a:ext cx="2224088" cy="82391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4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標楷體" pitchFamily="65" charset="-120"/>
              </a:rPr>
              <a:t>地震篇</a:t>
            </a:r>
          </a:p>
        </p:txBody>
      </p:sp>
      <p:sp>
        <p:nvSpPr>
          <p:cNvPr id="2" name="動作按鈕: 影片 1">
            <a:hlinkClick r:id="rId3" action="ppaction://program" highlightClick="1"/>
          </p:cNvPr>
          <p:cNvSpPr/>
          <p:nvPr/>
        </p:nvSpPr>
        <p:spPr>
          <a:xfrm>
            <a:off x="3021409" y="507999"/>
            <a:ext cx="885825" cy="400050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4029074" y="507999"/>
            <a:ext cx="828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" dirty="0"/>
              <a:t>福島</a:t>
            </a:r>
            <a:r>
              <a:rPr lang="en-US" altLang="zh-TW" sz="1000" dirty="0"/>
              <a:t>2022.3.16</a:t>
            </a:r>
            <a:endParaRPr lang="zh-TW" altLang="en-US" sz="10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602069" y="294926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zh-TW" altLang="zh-TW" sz="6000" dirty="0">
                <a:solidFill>
                  <a:srgbClr val="134F5C"/>
                </a:solidFill>
              </a:rPr>
              <a:t>地震震度分級表</a:t>
            </a:r>
            <a:r>
              <a:rPr lang="en-US" altLang="zh-TW" sz="6000" dirty="0">
                <a:solidFill>
                  <a:srgbClr val="134F5C"/>
                </a:solidFill>
              </a:rPr>
              <a:t>(</a:t>
            </a:r>
            <a:r>
              <a:rPr lang="zh-TW" altLang="en-US" sz="6000">
                <a:solidFill>
                  <a:srgbClr val="134F5C"/>
                </a:solidFill>
              </a:rPr>
              <a:t>新舊制</a:t>
            </a:r>
            <a:r>
              <a:rPr lang="en-US" altLang="zh-TW" sz="6000">
                <a:solidFill>
                  <a:srgbClr val="134F5C"/>
                </a:solidFill>
              </a:rPr>
              <a:t>)</a:t>
            </a:r>
            <a:endParaRPr lang="zh-TW" altLang="en-US" sz="6000" dirty="0"/>
          </a:p>
        </p:txBody>
      </p:sp>
      <p:pic>
        <p:nvPicPr>
          <p:cNvPr id="4" name="Google Shape;114;p20"/>
          <p:cNvPicPr preferRelativeResize="0">
            <a:picLocks noGrp="1"/>
          </p:cNvPicPr>
          <p:nvPr>
            <p:ph idx="1"/>
          </p:nvPr>
        </p:nvPicPr>
        <p:blipFill>
          <a:blip r:embed="rId2">
            <a:alphaModFix/>
          </a:blip>
          <a:stretch>
            <a:fillRect/>
          </a:stretch>
        </p:blipFill>
        <p:spPr>
          <a:xfrm>
            <a:off x="987552" y="1261872"/>
            <a:ext cx="10680191" cy="559612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文字方塊 2"/>
          <p:cNvSpPr txBox="1"/>
          <p:nvPr/>
        </p:nvSpPr>
        <p:spPr>
          <a:xfrm>
            <a:off x="6572250" y="3971925"/>
            <a:ext cx="2971800" cy="111442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3593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05485" y="1094422"/>
            <a:ext cx="479583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 dirty="0">
                <a:solidFill>
                  <a:srgbClr val="373737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準備要領：</a:t>
            </a:r>
            <a:endParaRPr lang="zh-TW" altLang="en-US" sz="2800" dirty="0">
              <a:solidFill>
                <a:srgbClr val="373737"/>
              </a:solidFill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zh-TW" altLang="en-US" sz="2800" dirty="0">
                <a:solidFill>
                  <a:srgbClr val="373737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能「</a:t>
            </a:r>
            <a:r>
              <a:rPr lang="zh-TW" altLang="en-US" sz="2800" dirty="0">
                <a:solidFill>
                  <a:srgbClr val="FF0000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拿了就跑</a:t>
            </a:r>
            <a:r>
              <a:rPr lang="zh-TW" altLang="en-US" sz="2800" dirty="0">
                <a:solidFill>
                  <a:srgbClr val="373737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」，不能太大、太重或太複雜。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zh-TW" altLang="en-US" sz="2800" dirty="0">
                <a:solidFill>
                  <a:srgbClr val="373737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品項根據各人不同的需求而更換。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zh-TW" altLang="en-US" sz="2800" dirty="0">
                <a:solidFill>
                  <a:srgbClr val="FF0000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家裡每個人皆需準備一個</a:t>
            </a:r>
            <a:r>
              <a:rPr lang="zh-TW" altLang="en-US" sz="2800" dirty="0">
                <a:solidFill>
                  <a:srgbClr val="373737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。</a:t>
            </a:r>
          </a:p>
          <a:p>
            <a:pPr>
              <a:lnSpc>
                <a:spcPct val="150000"/>
              </a:lnSpc>
              <a:buFont typeface="+mj-lt"/>
              <a:buAutoNum type="arabicPeriod"/>
            </a:pPr>
            <a:r>
              <a:rPr lang="zh-TW" altLang="en-US" sz="2800" dirty="0">
                <a:solidFill>
                  <a:srgbClr val="FF0000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平時放在床頭</a:t>
            </a:r>
            <a:r>
              <a:rPr lang="zh-TW" altLang="en-US" sz="2800" dirty="0">
                <a:solidFill>
                  <a:srgbClr val="373737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，地震發生時可一抓就跑。 </a:t>
            </a:r>
            <a:endParaRPr lang="zh-TW" altLang="en-US" sz="2800" b="0" i="0" u="none" strike="noStrike" dirty="0">
              <a:solidFill>
                <a:srgbClr val="373737"/>
              </a:solidFill>
              <a:effectLst/>
              <a:latin typeface="jf open 粉圓 1.1" panose="020F0500000000000000" pitchFamily="34" charset="-120"/>
              <a:ea typeface="jf open 粉圓 1.1" panose="020F0500000000000000" pitchFamily="34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765142" y="272534"/>
            <a:ext cx="3206908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rgbClr val="FF0000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避難</a:t>
            </a:r>
            <a:r>
              <a:rPr lang="en-US" altLang="zh-TW" sz="3600" dirty="0">
                <a:solidFill>
                  <a:srgbClr val="FF0000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.</a:t>
            </a:r>
            <a:r>
              <a:rPr lang="zh-TW" altLang="en-US" sz="3600" dirty="0">
                <a:solidFill>
                  <a:srgbClr val="FF0000"/>
                </a:solidFill>
                <a:latin typeface="jf open 粉圓 1.1" panose="020F0500000000000000" pitchFamily="34" charset="-120"/>
                <a:ea typeface="jf open 粉圓 1.1" panose="020F0500000000000000" pitchFamily="34" charset="-120"/>
              </a:rPr>
              <a:t>包了沒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850" y="1"/>
            <a:ext cx="6243638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434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圖片 1"/>
          <p:cNvPicPr>
            <a:picLocks noChangeAspect="1"/>
          </p:cNvPicPr>
          <p:nvPr/>
        </p:nvPicPr>
        <p:blipFill>
          <a:blip r:embed="rId2"/>
          <a:srcRect l="9825" t="16783" r="51765" b="39577"/>
          <a:stretch>
            <a:fillRect/>
          </a:stretch>
        </p:blipFill>
        <p:spPr bwMode="auto">
          <a:xfrm>
            <a:off x="0" y="839788"/>
            <a:ext cx="6272211" cy="601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文字方塊 4"/>
          <p:cNvSpPr txBox="1">
            <a:spLocks noChangeArrowheads="1"/>
          </p:cNvSpPr>
          <p:nvPr/>
        </p:nvSpPr>
        <p:spPr bwMode="auto">
          <a:xfrm>
            <a:off x="1308100" y="198438"/>
            <a:ext cx="3324225" cy="7016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4000" b="1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標楷體" pitchFamily="65" charset="-120"/>
              </a:rPr>
              <a:t>平時預防工作</a:t>
            </a:r>
          </a:p>
        </p:txBody>
      </p:sp>
      <p:pic>
        <p:nvPicPr>
          <p:cNvPr id="15365" name="圖片 3"/>
          <p:cNvPicPr>
            <a:picLocks noChangeAspect="1"/>
          </p:cNvPicPr>
          <p:nvPr/>
        </p:nvPicPr>
        <p:blipFill>
          <a:blip r:embed="rId3"/>
          <a:srcRect l="9587" t="60046" r="52733" b="5856"/>
          <a:stretch>
            <a:fillRect/>
          </a:stretch>
        </p:blipFill>
        <p:spPr bwMode="auto">
          <a:xfrm>
            <a:off x="6272211" y="598488"/>
            <a:ext cx="5610227" cy="625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Line 6"/>
          <p:cNvSpPr>
            <a:spLocks noChangeShapeType="1"/>
          </p:cNvSpPr>
          <p:nvPr/>
        </p:nvSpPr>
        <p:spPr bwMode="auto">
          <a:xfrm>
            <a:off x="2105025" y="1766888"/>
            <a:ext cx="1309688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5367" name="Line 7"/>
          <p:cNvSpPr>
            <a:spLocks noChangeShapeType="1"/>
          </p:cNvSpPr>
          <p:nvPr/>
        </p:nvSpPr>
        <p:spPr bwMode="auto">
          <a:xfrm>
            <a:off x="339725" y="2012950"/>
            <a:ext cx="3351213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5368" name="Line 8"/>
          <p:cNvSpPr>
            <a:spLocks noChangeShapeType="1"/>
          </p:cNvSpPr>
          <p:nvPr/>
        </p:nvSpPr>
        <p:spPr bwMode="auto">
          <a:xfrm>
            <a:off x="782638" y="3627438"/>
            <a:ext cx="1309687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5369" name="Line 9"/>
          <p:cNvSpPr>
            <a:spLocks noChangeShapeType="1"/>
          </p:cNvSpPr>
          <p:nvPr/>
        </p:nvSpPr>
        <p:spPr bwMode="auto">
          <a:xfrm>
            <a:off x="3570288" y="3597275"/>
            <a:ext cx="1309687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5370" name="Line 10"/>
          <p:cNvSpPr>
            <a:spLocks noChangeShapeType="1"/>
          </p:cNvSpPr>
          <p:nvPr/>
        </p:nvSpPr>
        <p:spPr bwMode="auto">
          <a:xfrm>
            <a:off x="1452563" y="4070350"/>
            <a:ext cx="1309687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5371" name="Line 11"/>
          <p:cNvSpPr>
            <a:spLocks noChangeShapeType="1"/>
          </p:cNvSpPr>
          <p:nvPr/>
        </p:nvSpPr>
        <p:spPr bwMode="auto">
          <a:xfrm>
            <a:off x="1651000" y="4313238"/>
            <a:ext cx="1309688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5372" name="Line 12"/>
          <p:cNvSpPr>
            <a:spLocks noChangeShapeType="1"/>
          </p:cNvSpPr>
          <p:nvPr/>
        </p:nvSpPr>
        <p:spPr bwMode="auto">
          <a:xfrm>
            <a:off x="2900363" y="4298950"/>
            <a:ext cx="2330450" cy="158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5373" name="Line 13"/>
          <p:cNvSpPr>
            <a:spLocks noChangeShapeType="1"/>
          </p:cNvSpPr>
          <p:nvPr/>
        </p:nvSpPr>
        <p:spPr bwMode="auto">
          <a:xfrm>
            <a:off x="706438" y="4573588"/>
            <a:ext cx="2300287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5374" name="Line 14"/>
          <p:cNvSpPr>
            <a:spLocks noChangeShapeType="1"/>
          </p:cNvSpPr>
          <p:nvPr/>
        </p:nvSpPr>
        <p:spPr bwMode="auto">
          <a:xfrm>
            <a:off x="706438" y="4832350"/>
            <a:ext cx="806450" cy="142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5375" name="Line 15"/>
          <p:cNvSpPr>
            <a:spLocks noChangeShapeType="1"/>
          </p:cNvSpPr>
          <p:nvPr/>
        </p:nvSpPr>
        <p:spPr bwMode="auto">
          <a:xfrm>
            <a:off x="6969125" y="3460750"/>
            <a:ext cx="4708525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5376" name="Line 16"/>
          <p:cNvSpPr>
            <a:spLocks noChangeShapeType="1"/>
          </p:cNvSpPr>
          <p:nvPr/>
        </p:nvSpPr>
        <p:spPr bwMode="auto">
          <a:xfrm flipV="1">
            <a:off x="6800850" y="3765550"/>
            <a:ext cx="852488" cy="158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內容版面配置區 2"/>
          <p:cNvSpPr>
            <a:spLocks noGrp="1"/>
          </p:cNvSpPr>
          <p:nvPr>
            <p:ph idx="1"/>
          </p:nvPr>
        </p:nvSpPr>
        <p:spPr>
          <a:xfrm>
            <a:off x="1699568" y="612819"/>
            <a:ext cx="5244157" cy="5408570"/>
          </a:xfrm>
        </p:spPr>
        <p:txBody>
          <a:bodyPr>
            <a:noAutofit/>
          </a:bodyPr>
          <a:lstStyle/>
          <a:p>
            <a:pPr>
              <a:buFont typeface="Arial" charset="0"/>
              <a:buNone/>
            </a:pPr>
            <a:r>
              <a:rPr lang="en-US" altLang="zh-TW" sz="4000" dirty="0"/>
              <a:t>      </a:t>
            </a:r>
            <a:r>
              <a:rPr lang="zh-TW" altLang="en-US" sz="4000" dirty="0"/>
              <a:t>   </a:t>
            </a:r>
            <a:r>
              <a:rPr lang="en-US" altLang="zh-TW" sz="4000" dirty="0">
                <a:solidFill>
                  <a:srgbClr val="FF0000"/>
                </a:solidFill>
              </a:rPr>
              <a:t>1993</a:t>
            </a:r>
            <a:r>
              <a:rPr lang="zh-TW" altLang="en-US" sz="4000" dirty="0"/>
              <a:t>年，台灣發生嚴重的水荒，後續效應延續到隔年；當時</a:t>
            </a:r>
            <a:r>
              <a:rPr lang="zh-TW" altLang="en-US" sz="4000" dirty="0">
                <a:solidFill>
                  <a:srgbClr val="FF0000"/>
                </a:solidFill>
              </a:rPr>
              <a:t>基隆</a:t>
            </a:r>
            <a:r>
              <a:rPr lang="zh-TW" altLang="en-US" sz="4000" dirty="0"/>
              <a:t>雨港連續</a:t>
            </a:r>
            <a:r>
              <a:rPr lang="en-US" altLang="zh-TW" sz="4000" dirty="0">
                <a:solidFill>
                  <a:srgbClr val="FF0000"/>
                </a:solidFill>
              </a:rPr>
              <a:t>3</a:t>
            </a:r>
            <a:r>
              <a:rPr lang="zh-TW" altLang="en-US" sz="4000" dirty="0">
                <a:solidFill>
                  <a:srgbClr val="FF0000"/>
                </a:solidFill>
              </a:rPr>
              <a:t>個月乾旱</a:t>
            </a:r>
            <a:r>
              <a:rPr lang="zh-TW" altLang="en-US" sz="4000" dirty="0"/>
              <a:t>；</a:t>
            </a:r>
            <a:r>
              <a:rPr lang="zh-TW" altLang="en-US" sz="4000" dirty="0">
                <a:solidFill>
                  <a:srgbClr val="FF0000"/>
                </a:solidFill>
              </a:rPr>
              <a:t>高雄</a:t>
            </a:r>
            <a:r>
              <a:rPr lang="zh-TW" altLang="en-US" sz="4000" dirty="0"/>
              <a:t>不僅缺水，飲用水都得買來喝，沿街賣水成為另一種奇景。</a:t>
            </a:r>
          </a:p>
        </p:txBody>
      </p:sp>
      <p:pic>
        <p:nvPicPr>
          <p:cNvPr id="123907" name="Picture 2" descr="http://cw1.tw/CW/images/fck/F142683545623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83463" y="1255713"/>
            <a:ext cx="3937000" cy="460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字方塊 3"/>
          <p:cNvSpPr txBox="1"/>
          <p:nvPr/>
        </p:nvSpPr>
        <p:spPr>
          <a:xfrm>
            <a:off x="560554" y="1491048"/>
            <a:ext cx="1200329" cy="451743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6600" dirty="0">
                <a:latin typeface="標楷體" panose="03000509000000000000" pitchFamily="65" charset="-120"/>
                <a:ea typeface="標楷體" panose="03000509000000000000" pitchFamily="65" charset="-120"/>
              </a:rPr>
              <a:t>乾旱</a:t>
            </a:r>
          </a:p>
        </p:txBody>
      </p:sp>
    </p:spTree>
    <p:extLst>
      <p:ext uri="{BB962C8B-B14F-4D97-AF65-F5344CB8AC3E}">
        <p14:creationId xmlns:p14="http://schemas.microsoft.com/office/powerpoint/2010/main" val="4458586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圖片 2"/>
          <p:cNvPicPr>
            <a:picLocks noChangeAspect="1"/>
          </p:cNvPicPr>
          <p:nvPr/>
        </p:nvPicPr>
        <p:blipFill>
          <a:blip r:embed="rId2"/>
          <a:srcRect l="49457" t="54176" r="11423" b="5676"/>
          <a:stretch>
            <a:fillRect/>
          </a:stretch>
        </p:blipFill>
        <p:spPr bwMode="auto">
          <a:xfrm>
            <a:off x="6521450" y="395288"/>
            <a:ext cx="5670550" cy="589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文字方塊 4"/>
          <p:cNvSpPr txBox="1">
            <a:spLocks noChangeArrowheads="1"/>
          </p:cNvSpPr>
          <p:nvPr/>
        </p:nvSpPr>
        <p:spPr bwMode="auto">
          <a:xfrm>
            <a:off x="1308100" y="198438"/>
            <a:ext cx="3324225" cy="70167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4000" b="1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標楷體" pitchFamily="65" charset="-120"/>
              </a:rPr>
              <a:t>平時預防工作</a:t>
            </a:r>
          </a:p>
        </p:txBody>
      </p:sp>
      <p:pic>
        <p:nvPicPr>
          <p:cNvPr id="16390" name="圖片 2"/>
          <p:cNvPicPr>
            <a:picLocks noChangeAspect="1"/>
          </p:cNvPicPr>
          <p:nvPr/>
        </p:nvPicPr>
        <p:blipFill>
          <a:blip r:embed="rId2"/>
          <a:srcRect l="49457" t="16672" r="11423" b="44995"/>
          <a:stretch>
            <a:fillRect/>
          </a:stretch>
        </p:blipFill>
        <p:spPr bwMode="auto">
          <a:xfrm>
            <a:off x="417513" y="914400"/>
            <a:ext cx="567055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橢圓 15"/>
          <p:cNvSpPr/>
          <p:nvPr/>
        </p:nvSpPr>
        <p:spPr>
          <a:xfrm>
            <a:off x="10938398" y="5402748"/>
            <a:ext cx="1057275" cy="96988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文字方塊 1"/>
          <p:cNvSpPr txBox="1"/>
          <p:nvPr/>
        </p:nvSpPr>
        <p:spPr>
          <a:xfrm>
            <a:off x="1628774" y="438761"/>
            <a:ext cx="377539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/>
              <a:t>地震逃生</a:t>
            </a:r>
            <a:r>
              <a:rPr lang="en-US" altLang="zh-TW" sz="4000" b="1" dirty="0"/>
              <a:t>5</a:t>
            </a:r>
            <a:r>
              <a:rPr lang="zh-TW" altLang="en-US" sz="4000" b="1" dirty="0"/>
              <a:t>常識</a:t>
            </a:r>
          </a:p>
          <a:p>
            <a:endParaRPr lang="zh-TW" altLang="en-US" dirty="0"/>
          </a:p>
        </p:txBody>
      </p:sp>
      <p:sp>
        <p:nvSpPr>
          <p:cNvPr id="3" name="文字方塊 2"/>
          <p:cNvSpPr txBox="1"/>
          <p:nvPr/>
        </p:nvSpPr>
        <p:spPr>
          <a:xfrm>
            <a:off x="6272213" y="491286"/>
            <a:ext cx="6043612" cy="58477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最高原則：先求活命，再談逃出</a:t>
            </a:r>
          </a:p>
        </p:txBody>
      </p:sp>
      <p:sp>
        <p:nvSpPr>
          <p:cNvPr id="4" name="矩形 3"/>
          <p:cNvSpPr/>
          <p:nvPr/>
        </p:nvSpPr>
        <p:spPr>
          <a:xfrm>
            <a:off x="1565949" y="2924598"/>
            <a:ext cx="3262432" cy="70788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zh-TW" altLang="en-US" sz="4000" dirty="0">
                <a:solidFill>
                  <a:srgbClr val="008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躲在冰箱旁邊</a:t>
            </a:r>
            <a:endParaRPr lang="zh-TW" altLang="en-US" sz="4000" dirty="0"/>
          </a:p>
        </p:txBody>
      </p:sp>
      <p:sp>
        <p:nvSpPr>
          <p:cNvPr id="5" name="矩形 4"/>
          <p:cNvSpPr/>
          <p:nvPr/>
        </p:nvSpPr>
        <p:spPr>
          <a:xfrm>
            <a:off x="1628774" y="5591318"/>
            <a:ext cx="3775393" cy="707886"/>
          </a:xfrm>
          <a:prstGeom prst="rect">
            <a:avLst/>
          </a:prstGeom>
          <a:solidFill>
            <a:srgbClr val="00B0F0"/>
          </a:solidFill>
        </p:spPr>
        <p:txBody>
          <a:bodyPr wrap="none">
            <a:spAutoFit/>
          </a:bodyPr>
          <a:lstStyle/>
          <a:p>
            <a:r>
              <a:rPr lang="zh-TW" altLang="en-US" sz="4000" dirty="0">
                <a:solidFill>
                  <a:srgbClr val="008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要趕快衝出門外</a:t>
            </a:r>
            <a:endParaRPr lang="zh-TW" altLang="en-US" sz="4000" dirty="0"/>
          </a:p>
        </p:txBody>
      </p:sp>
      <p:sp>
        <p:nvSpPr>
          <p:cNvPr id="6" name="矩形 5"/>
          <p:cNvSpPr/>
          <p:nvPr/>
        </p:nvSpPr>
        <p:spPr>
          <a:xfrm>
            <a:off x="5911760" y="5067789"/>
            <a:ext cx="5262979" cy="646331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zh-TW" altLang="en-US" sz="3600" dirty="0">
                <a:solidFill>
                  <a:srgbClr val="008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半夜被震醒，要趕快下床</a:t>
            </a:r>
            <a:endParaRPr lang="zh-TW" altLang="en-US" sz="3600" dirty="0"/>
          </a:p>
        </p:txBody>
      </p:sp>
      <p:sp>
        <p:nvSpPr>
          <p:cNvPr id="7" name="矩形 6"/>
          <p:cNvSpPr/>
          <p:nvPr/>
        </p:nvSpPr>
        <p:spPr>
          <a:xfrm>
            <a:off x="477558" y="4272874"/>
            <a:ext cx="3775393" cy="707886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zh-TW" altLang="en-US" sz="4000" dirty="0">
                <a:solidFill>
                  <a:srgbClr val="008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要趕快跑出浴室</a:t>
            </a:r>
            <a:endParaRPr lang="zh-TW" altLang="en-US" sz="4000" dirty="0"/>
          </a:p>
        </p:txBody>
      </p:sp>
      <p:sp>
        <p:nvSpPr>
          <p:cNvPr id="8" name="矩形 7"/>
          <p:cNvSpPr/>
          <p:nvPr/>
        </p:nvSpPr>
        <p:spPr>
          <a:xfrm>
            <a:off x="630911" y="1619025"/>
            <a:ext cx="3262432" cy="707886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zh-TW" altLang="en-US" sz="4000" dirty="0">
                <a:solidFill>
                  <a:srgbClr val="008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躲在黃金三角</a:t>
            </a:r>
            <a:endParaRPr lang="zh-TW" altLang="en-US" sz="4000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912" y="1423646"/>
            <a:ext cx="5414963" cy="2832442"/>
          </a:xfrm>
          <a:prstGeom prst="rect">
            <a:avLst/>
          </a:prstGeom>
        </p:spPr>
      </p:pic>
      <p:sp>
        <p:nvSpPr>
          <p:cNvPr id="10" name="橢圓 9"/>
          <p:cNvSpPr/>
          <p:nvPr/>
        </p:nvSpPr>
        <p:spPr>
          <a:xfrm>
            <a:off x="4564112" y="1423646"/>
            <a:ext cx="1057275" cy="96988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11174739" y="5595884"/>
            <a:ext cx="670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錯</a:t>
            </a:r>
          </a:p>
        </p:txBody>
      </p:sp>
      <p:sp>
        <p:nvSpPr>
          <p:cNvPr id="13" name="橢圓 12"/>
          <p:cNvSpPr/>
          <p:nvPr/>
        </p:nvSpPr>
        <p:spPr>
          <a:xfrm>
            <a:off x="252194" y="2851414"/>
            <a:ext cx="1057275" cy="96988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橢圓 13"/>
          <p:cNvSpPr/>
          <p:nvPr/>
        </p:nvSpPr>
        <p:spPr>
          <a:xfrm>
            <a:off x="4670299" y="4075259"/>
            <a:ext cx="1057275" cy="96988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橢圓 14"/>
          <p:cNvSpPr/>
          <p:nvPr/>
        </p:nvSpPr>
        <p:spPr>
          <a:xfrm>
            <a:off x="477558" y="5460320"/>
            <a:ext cx="1057275" cy="96988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/>
          <p:cNvSpPr txBox="1"/>
          <p:nvPr/>
        </p:nvSpPr>
        <p:spPr>
          <a:xfrm>
            <a:off x="432232" y="3018191"/>
            <a:ext cx="670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錯</a:t>
            </a:r>
          </a:p>
        </p:txBody>
      </p:sp>
      <p:sp>
        <p:nvSpPr>
          <p:cNvPr id="18" name="文字方塊 17"/>
          <p:cNvSpPr txBox="1"/>
          <p:nvPr/>
        </p:nvSpPr>
        <p:spPr>
          <a:xfrm>
            <a:off x="4951069" y="4253258"/>
            <a:ext cx="670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錯</a:t>
            </a:r>
          </a:p>
        </p:txBody>
      </p:sp>
      <p:sp>
        <p:nvSpPr>
          <p:cNvPr id="19" name="文字方塊 18"/>
          <p:cNvSpPr txBox="1"/>
          <p:nvPr/>
        </p:nvSpPr>
        <p:spPr>
          <a:xfrm>
            <a:off x="576327" y="5622095"/>
            <a:ext cx="670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錯</a:t>
            </a:r>
          </a:p>
        </p:txBody>
      </p:sp>
      <p:sp>
        <p:nvSpPr>
          <p:cNvPr id="20" name="文字方塊 19"/>
          <p:cNvSpPr txBox="1"/>
          <p:nvPr/>
        </p:nvSpPr>
        <p:spPr>
          <a:xfrm>
            <a:off x="4676698" y="1601645"/>
            <a:ext cx="670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錯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1" grpId="0"/>
      <p:bldP spid="13" grpId="0" animBg="1"/>
      <p:bldP spid="14" grpId="0" animBg="1"/>
      <p:bldP spid="15" grpId="0" animBg="1"/>
      <p:bldP spid="17" grpId="0"/>
      <p:bldP spid="18" grpId="0"/>
      <p:bldP spid="19" grpId="0"/>
      <p:bldP spid="2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圖片 1"/>
          <p:cNvPicPr>
            <a:picLocks noChangeAspect="1"/>
          </p:cNvPicPr>
          <p:nvPr/>
        </p:nvPicPr>
        <p:blipFill>
          <a:blip r:embed="rId2"/>
          <a:srcRect l="10814" t="17793" r="48219" b="39072"/>
          <a:stretch>
            <a:fillRect/>
          </a:stretch>
        </p:blipFill>
        <p:spPr bwMode="auto">
          <a:xfrm>
            <a:off x="84138" y="895350"/>
            <a:ext cx="6246812" cy="558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圖片 2"/>
          <p:cNvPicPr>
            <a:picLocks noChangeAspect="1"/>
          </p:cNvPicPr>
          <p:nvPr/>
        </p:nvPicPr>
        <p:blipFill>
          <a:blip r:embed="rId2"/>
          <a:srcRect l="12677" t="62875" r="48711" b="9497"/>
          <a:stretch>
            <a:fillRect/>
          </a:stretch>
        </p:blipFill>
        <p:spPr bwMode="auto">
          <a:xfrm>
            <a:off x="6507163" y="957263"/>
            <a:ext cx="5684837" cy="357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圖片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1425" y="4654550"/>
            <a:ext cx="5611813" cy="197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文字方塊 7"/>
          <p:cNvSpPr txBox="1">
            <a:spLocks noChangeArrowheads="1"/>
          </p:cNvSpPr>
          <p:nvPr/>
        </p:nvSpPr>
        <p:spPr bwMode="auto">
          <a:xfrm>
            <a:off x="625475" y="252413"/>
            <a:ext cx="4843463" cy="64135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3600" b="1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標楷體" pitchFamily="65" charset="-120"/>
              </a:rPr>
              <a:t>地震發生時的應變措施</a:t>
            </a:r>
          </a:p>
        </p:txBody>
      </p:sp>
      <p:sp>
        <p:nvSpPr>
          <p:cNvPr id="17414" name="Line 6"/>
          <p:cNvSpPr>
            <a:spLocks noChangeShapeType="1"/>
          </p:cNvSpPr>
          <p:nvPr/>
        </p:nvSpPr>
        <p:spPr bwMode="auto">
          <a:xfrm>
            <a:off x="503238" y="2424113"/>
            <a:ext cx="930275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7415" name="Line 7"/>
          <p:cNvSpPr>
            <a:spLocks noChangeShapeType="1"/>
          </p:cNvSpPr>
          <p:nvPr/>
        </p:nvSpPr>
        <p:spPr bwMode="auto">
          <a:xfrm>
            <a:off x="458788" y="1919288"/>
            <a:ext cx="2544762" cy="1428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7416" name="Line 8"/>
          <p:cNvSpPr>
            <a:spLocks noChangeShapeType="1"/>
          </p:cNvSpPr>
          <p:nvPr/>
        </p:nvSpPr>
        <p:spPr bwMode="auto">
          <a:xfrm>
            <a:off x="519113" y="2178050"/>
            <a:ext cx="2390775" cy="3016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7418" name="Line 10"/>
          <p:cNvSpPr>
            <a:spLocks noChangeShapeType="1"/>
          </p:cNvSpPr>
          <p:nvPr/>
        </p:nvSpPr>
        <p:spPr bwMode="auto">
          <a:xfrm>
            <a:off x="568325" y="4116388"/>
            <a:ext cx="1660525" cy="1587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7419" name="Line 11"/>
          <p:cNvSpPr>
            <a:spLocks noChangeShapeType="1"/>
          </p:cNvSpPr>
          <p:nvPr/>
        </p:nvSpPr>
        <p:spPr bwMode="auto">
          <a:xfrm>
            <a:off x="508000" y="5335588"/>
            <a:ext cx="2513013" cy="1587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7420" name="Line 12"/>
          <p:cNvSpPr>
            <a:spLocks noChangeShapeType="1"/>
          </p:cNvSpPr>
          <p:nvPr/>
        </p:nvSpPr>
        <p:spPr bwMode="auto">
          <a:xfrm flipV="1">
            <a:off x="492125" y="5578475"/>
            <a:ext cx="34925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7421" name="Line 13"/>
          <p:cNvSpPr>
            <a:spLocks noChangeShapeType="1"/>
          </p:cNvSpPr>
          <p:nvPr/>
        </p:nvSpPr>
        <p:spPr bwMode="auto">
          <a:xfrm>
            <a:off x="6542088" y="1495425"/>
            <a:ext cx="1309687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48310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7" r="2988" b="6851"/>
          <a:stretch/>
        </p:blipFill>
        <p:spPr>
          <a:xfrm>
            <a:off x="6347084" y="1025684"/>
            <a:ext cx="5988571" cy="5917528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589614" y="248896"/>
            <a:ext cx="71503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7200" dirty="0" err="1"/>
              <a:t>DCH</a:t>
            </a:r>
            <a:r>
              <a:rPr lang="en-US" altLang="zh-TW" sz="7200" dirty="0"/>
              <a:t>(</a:t>
            </a:r>
            <a:r>
              <a:rPr lang="zh-TW" altLang="en-US" sz="7200" dirty="0"/>
              <a:t>請抄</a:t>
            </a:r>
            <a:r>
              <a:rPr lang="en-US" altLang="zh-TW" sz="7200" dirty="0"/>
              <a:t>)</a:t>
            </a:r>
            <a:endParaRPr lang="zh-TW" altLang="en-US" sz="7200" dirty="0"/>
          </a:p>
        </p:txBody>
      </p:sp>
      <p:sp>
        <p:nvSpPr>
          <p:cNvPr id="4" name="矩形 3"/>
          <p:cNvSpPr/>
          <p:nvPr/>
        </p:nvSpPr>
        <p:spPr>
          <a:xfrm>
            <a:off x="589614" y="1165485"/>
            <a:ext cx="6096000" cy="546130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auto">
              <a:lnSpc>
                <a:spcPct val="200000"/>
              </a:lnSpc>
              <a:spcAft>
                <a:spcPts val="0"/>
              </a:spcAft>
            </a:pPr>
            <a:r>
              <a:rPr kumimoji="0" lang="en-US" altLang="zh-TW" sz="3600" dirty="0">
                <a:solidFill>
                  <a:srgbClr val="222A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kumimoji="0" lang="zh-TW" altLang="en-US" sz="3600" dirty="0">
                <a:solidFill>
                  <a:srgbClr val="222A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趴下身體、保護頭部，減少受威脅面積</a:t>
            </a:r>
            <a:endParaRPr kumimoji="0" lang="en-US" altLang="zh-TW" sz="3600" dirty="0">
              <a:solidFill>
                <a:srgbClr val="222A3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fontAlgn="auto">
              <a:lnSpc>
                <a:spcPct val="200000"/>
              </a:lnSpc>
              <a:spcAft>
                <a:spcPts val="0"/>
              </a:spcAft>
            </a:pPr>
            <a:r>
              <a:rPr kumimoji="0" lang="en-US" altLang="zh-TW" sz="3600" dirty="0">
                <a:solidFill>
                  <a:srgbClr val="222A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 </a:t>
            </a:r>
            <a:r>
              <a:rPr kumimoji="0" lang="zh-TW" altLang="en-US" sz="3600" dirty="0">
                <a:solidFill>
                  <a:srgbClr val="222A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躲到堅固的桌下或床下，找尋掩護</a:t>
            </a:r>
            <a:endParaRPr kumimoji="0" lang="en-US" altLang="zh-TW" sz="3600" dirty="0">
              <a:solidFill>
                <a:srgbClr val="222A3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fontAlgn="auto">
              <a:lnSpc>
                <a:spcPct val="200000"/>
              </a:lnSpc>
              <a:spcAft>
                <a:spcPts val="0"/>
              </a:spcAft>
            </a:pPr>
            <a:r>
              <a:rPr kumimoji="0" lang="en-US" altLang="zh-TW" sz="3600" dirty="0">
                <a:solidFill>
                  <a:srgbClr val="222A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 </a:t>
            </a:r>
            <a:r>
              <a:rPr kumimoji="0" lang="zh-TW" altLang="en-US" sz="3600" dirty="0">
                <a:solidFill>
                  <a:srgbClr val="222A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抓住桌腳以穩定躲避處</a:t>
            </a:r>
            <a:endParaRPr kumimoji="0" lang="zh-CN" altLang="en-US" sz="3600" dirty="0">
              <a:solidFill>
                <a:srgbClr val="222A3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圓形箭號 4"/>
          <p:cNvSpPr/>
          <p:nvPr/>
        </p:nvSpPr>
        <p:spPr>
          <a:xfrm>
            <a:off x="6283613" y="248896"/>
            <a:ext cx="1858311" cy="1537041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3617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圖片 4"/>
          <p:cNvPicPr>
            <a:picLocks noChangeAspect="1"/>
          </p:cNvPicPr>
          <p:nvPr/>
        </p:nvPicPr>
        <p:blipFill>
          <a:blip r:embed="rId2">
            <a:lum bright="-20000" contrast="22000"/>
          </a:blip>
          <a:srcRect/>
          <a:stretch>
            <a:fillRect/>
          </a:stretch>
        </p:blipFill>
        <p:spPr bwMode="auto">
          <a:xfrm>
            <a:off x="6613525" y="0"/>
            <a:ext cx="57911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圖片 4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rcRect/>
          <a:stretch>
            <a:fillRect/>
          </a:stretch>
        </p:blipFill>
        <p:spPr bwMode="auto">
          <a:xfrm>
            <a:off x="0" y="1065213"/>
            <a:ext cx="6357938" cy="579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文字方塊 7"/>
          <p:cNvSpPr txBox="1">
            <a:spLocks noChangeArrowheads="1"/>
          </p:cNvSpPr>
          <p:nvPr/>
        </p:nvSpPr>
        <p:spPr bwMode="auto">
          <a:xfrm>
            <a:off x="625475" y="252413"/>
            <a:ext cx="4843463" cy="64135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3600" b="1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ea typeface="標楷體" pitchFamily="65" charset="-120"/>
              </a:rPr>
              <a:t>地震發生時的應變措施</a:t>
            </a:r>
          </a:p>
        </p:txBody>
      </p:sp>
      <p:sp>
        <p:nvSpPr>
          <p:cNvPr id="18438" name="Line 6"/>
          <p:cNvSpPr>
            <a:spLocks noChangeShapeType="1"/>
          </p:cNvSpPr>
          <p:nvPr/>
        </p:nvSpPr>
        <p:spPr bwMode="auto">
          <a:xfrm>
            <a:off x="1965325" y="2560638"/>
            <a:ext cx="1143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8439" name="Line 7"/>
          <p:cNvSpPr>
            <a:spLocks noChangeShapeType="1"/>
          </p:cNvSpPr>
          <p:nvPr/>
        </p:nvSpPr>
        <p:spPr bwMode="auto">
          <a:xfrm>
            <a:off x="1144588" y="3476625"/>
            <a:ext cx="1143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8440" name="Line 8"/>
          <p:cNvSpPr>
            <a:spLocks noChangeShapeType="1"/>
          </p:cNvSpPr>
          <p:nvPr/>
        </p:nvSpPr>
        <p:spPr bwMode="auto">
          <a:xfrm>
            <a:off x="4056063" y="4360863"/>
            <a:ext cx="1143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8441" name="Line 9"/>
          <p:cNvSpPr>
            <a:spLocks noChangeShapeType="1"/>
          </p:cNvSpPr>
          <p:nvPr/>
        </p:nvSpPr>
        <p:spPr bwMode="auto">
          <a:xfrm>
            <a:off x="3781425" y="4803775"/>
            <a:ext cx="1143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8442" name="Line 10"/>
          <p:cNvSpPr>
            <a:spLocks noChangeShapeType="1"/>
          </p:cNvSpPr>
          <p:nvPr/>
        </p:nvSpPr>
        <p:spPr bwMode="auto">
          <a:xfrm>
            <a:off x="3675063" y="5245100"/>
            <a:ext cx="16160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8443" name="Line 11"/>
          <p:cNvSpPr>
            <a:spLocks noChangeShapeType="1"/>
          </p:cNvSpPr>
          <p:nvPr/>
        </p:nvSpPr>
        <p:spPr bwMode="auto">
          <a:xfrm>
            <a:off x="3159125" y="5673725"/>
            <a:ext cx="1143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8444" name="Line 12"/>
          <p:cNvSpPr>
            <a:spLocks noChangeShapeType="1"/>
          </p:cNvSpPr>
          <p:nvPr/>
        </p:nvSpPr>
        <p:spPr bwMode="auto">
          <a:xfrm>
            <a:off x="1208088" y="6178550"/>
            <a:ext cx="1143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8445" name="Line 13"/>
          <p:cNvSpPr>
            <a:spLocks noChangeShapeType="1"/>
          </p:cNvSpPr>
          <p:nvPr/>
        </p:nvSpPr>
        <p:spPr bwMode="auto">
          <a:xfrm>
            <a:off x="7623175" y="614363"/>
            <a:ext cx="1143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8446" name="Line 14"/>
          <p:cNvSpPr>
            <a:spLocks noChangeShapeType="1"/>
          </p:cNvSpPr>
          <p:nvPr/>
        </p:nvSpPr>
        <p:spPr bwMode="auto">
          <a:xfrm flipV="1">
            <a:off x="6975475" y="4135437"/>
            <a:ext cx="1295400" cy="301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8447" name="Line 15"/>
          <p:cNvSpPr>
            <a:spLocks noChangeShapeType="1"/>
          </p:cNvSpPr>
          <p:nvPr/>
        </p:nvSpPr>
        <p:spPr bwMode="auto">
          <a:xfrm>
            <a:off x="6700837" y="771525"/>
            <a:ext cx="1143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8448" name="Line 16"/>
          <p:cNvSpPr>
            <a:spLocks noChangeShapeType="1"/>
          </p:cNvSpPr>
          <p:nvPr/>
        </p:nvSpPr>
        <p:spPr bwMode="auto">
          <a:xfrm>
            <a:off x="7000875" y="1211262"/>
            <a:ext cx="70008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96;g117ccd40182_2_165"/>
          <p:cNvPicPr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8456" y="142875"/>
            <a:ext cx="5985193" cy="6572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126" y="142875"/>
            <a:ext cx="5343524" cy="638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8982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圖片 1"/>
          <p:cNvPicPr>
            <a:picLocks noChangeAspect="1"/>
          </p:cNvPicPr>
          <p:nvPr/>
        </p:nvPicPr>
        <p:blipFill>
          <a:blip r:embed="rId2"/>
          <a:srcRect l="8867" t="7794" r="12048" b="5001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Line 3"/>
          <p:cNvSpPr>
            <a:spLocks noChangeShapeType="1"/>
          </p:cNvSpPr>
          <p:nvPr/>
        </p:nvSpPr>
        <p:spPr bwMode="auto">
          <a:xfrm flipV="1">
            <a:off x="6980238" y="1493838"/>
            <a:ext cx="3429000" cy="142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9460" name="Line 4"/>
          <p:cNvSpPr>
            <a:spLocks noChangeShapeType="1"/>
          </p:cNvSpPr>
          <p:nvPr/>
        </p:nvSpPr>
        <p:spPr bwMode="auto">
          <a:xfrm flipV="1">
            <a:off x="719138" y="1770063"/>
            <a:ext cx="3260725" cy="301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9461" name="Line 5"/>
          <p:cNvSpPr>
            <a:spLocks noChangeShapeType="1"/>
          </p:cNvSpPr>
          <p:nvPr/>
        </p:nvSpPr>
        <p:spPr bwMode="auto">
          <a:xfrm>
            <a:off x="4133850" y="2151063"/>
            <a:ext cx="5943600" cy="15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9462" name="Line 6"/>
          <p:cNvSpPr>
            <a:spLocks noChangeShapeType="1"/>
          </p:cNvSpPr>
          <p:nvPr/>
        </p:nvSpPr>
        <p:spPr bwMode="auto">
          <a:xfrm>
            <a:off x="10018713" y="3371850"/>
            <a:ext cx="1676400" cy="158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9463" name="Line 7"/>
          <p:cNvSpPr>
            <a:spLocks noChangeShapeType="1"/>
          </p:cNvSpPr>
          <p:nvPr/>
        </p:nvSpPr>
        <p:spPr bwMode="auto">
          <a:xfrm>
            <a:off x="1100138" y="4573588"/>
            <a:ext cx="1219200" cy="158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9464" name="Line 8"/>
          <p:cNvSpPr>
            <a:spLocks noChangeShapeType="1"/>
          </p:cNvSpPr>
          <p:nvPr/>
        </p:nvSpPr>
        <p:spPr bwMode="auto">
          <a:xfrm flipV="1">
            <a:off x="657225" y="4848225"/>
            <a:ext cx="2514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9465" name="Line 9"/>
          <p:cNvSpPr>
            <a:spLocks noChangeShapeType="1"/>
          </p:cNvSpPr>
          <p:nvPr/>
        </p:nvSpPr>
        <p:spPr bwMode="auto">
          <a:xfrm flipV="1">
            <a:off x="11217275" y="4622800"/>
            <a:ext cx="715963" cy="12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 flipV="1">
            <a:off x="7272338" y="4879975"/>
            <a:ext cx="3429000" cy="142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圖片 2"/>
          <p:cNvPicPr>
            <a:picLocks noChangeAspect="1"/>
          </p:cNvPicPr>
          <p:nvPr/>
        </p:nvPicPr>
        <p:blipFill>
          <a:blip r:embed="rId2"/>
          <a:srcRect l="6216" t="50021" r="10732" b="740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Line 10"/>
          <p:cNvSpPr>
            <a:spLocks noChangeShapeType="1"/>
          </p:cNvSpPr>
          <p:nvPr/>
        </p:nvSpPr>
        <p:spPr bwMode="auto">
          <a:xfrm flipV="1">
            <a:off x="1736511" y="1062680"/>
            <a:ext cx="4417154" cy="92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4" name="Line 10"/>
          <p:cNvSpPr>
            <a:spLocks noChangeShapeType="1"/>
          </p:cNvSpPr>
          <p:nvPr/>
        </p:nvSpPr>
        <p:spPr bwMode="auto">
          <a:xfrm flipV="1">
            <a:off x="7502998" y="2603156"/>
            <a:ext cx="4161780" cy="92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5" name="Line 10"/>
          <p:cNvSpPr>
            <a:spLocks noChangeShapeType="1"/>
          </p:cNvSpPr>
          <p:nvPr/>
        </p:nvSpPr>
        <p:spPr bwMode="auto">
          <a:xfrm>
            <a:off x="1093960" y="2908943"/>
            <a:ext cx="1245586" cy="725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圖片 1"/>
          <p:cNvPicPr>
            <a:picLocks noChangeAspect="1"/>
          </p:cNvPicPr>
          <p:nvPr/>
        </p:nvPicPr>
        <p:blipFill>
          <a:blip r:embed="rId2">
            <a:lum bright="-6000" contrast="12000"/>
          </a:blip>
          <a:srcRect l="7108" t="7906" r="51735" b="36398"/>
          <a:stretch>
            <a:fillRect/>
          </a:stretch>
        </p:blipFill>
        <p:spPr bwMode="auto">
          <a:xfrm>
            <a:off x="0" y="0"/>
            <a:ext cx="66722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圖片 2"/>
          <p:cNvPicPr>
            <a:picLocks noChangeAspect="1"/>
          </p:cNvPicPr>
          <p:nvPr/>
        </p:nvPicPr>
        <p:blipFill>
          <a:blip r:embed="rId2">
            <a:lum bright="-6000" contrast="18000"/>
          </a:blip>
          <a:srcRect l="6271" t="62743" r="52045" b="4599"/>
          <a:stretch>
            <a:fillRect/>
          </a:stretch>
        </p:blipFill>
        <p:spPr bwMode="auto">
          <a:xfrm>
            <a:off x="6731000" y="0"/>
            <a:ext cx="5080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Line 4"/>
          <p:cNvSpPr>
            <a:spLocks noChangeShapeType="1"/>
          </p:cNvSpPr>
          <p:nvPr/>
        </p:nvSpPr>
        <p:spPr bwMode="auto">
          <a:xfrm>
            <a:off x="777875" y="4876800"/>
            <a:ext cx="42211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21509" name="Line 5"/>
          <p:cNvSpPr>
            <a:spLocks noChangeShapeType="1"/>
          </p:cNvSpPr>
          <p:nvPr/>
        </p:nvSpPr>
        <p:spPr bwMode="auto">
          <a:xfrm>
            <a:off x="841375" y="5626100"/>
            <a:ext cx="42211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21510" name="Line 6"/>
          <p:cNvSpPr>
            <a:spLocks noChangeShapeType="1"/>
          </p:cNvSpPr>
          <p:nvPr/>
        </p:nvSpPr>
        <p:spPr bwMode="auto">
          <a:xfrm flipV="1">
            <a:off x="9666288" y="5411788"/>
            <a:ext cx="914400" cy="15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圖片 3"/>
          <p:cNvPicPr>
            <a:picLocks noChangeAspect="1"/>
          </p:cNvPicPr>
          <p:nvPr/>
        </p:nvPicPr>
        <p:blipFill>
          <a:blip r:embed="rId2">
            <a:lum bright="-26000" contrast="38000"/>
          </a:blip>
          <a:srcRect l="47871" t="15121" r="10298" b="35994"/>
          <a:stretch>
            <a:fillRect/>
          </a:stretch>
        </p:blipFill>
        <p:spPr bwMode="auto">
          <a:xfrm>
            <a:off x="4827588" y="0"/>
            <a:ext cx="73644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圖片 2"/>
          <p:cNvPicPr>
            <a:picLocks noChangeAspect="1"/>
          </p:cNvPicPr>
          <p:nvPr/>
        </p:nvPicPr>
        <p:blipFill>
          <a:blip r:embed="rId2">
            <a:lum bright="-6000" contrast="18000"/>
          </a:blip>
          <a:srcRect l="47079" t="65140" r="9782" b="5983"/>
          <a:stretch>
            <a:fillRect/>
          </a:stretch>
        </p:blipFill>
        <p:spPr bwMode="auto">
          <a:xfrm>
            <a:off x="0" y="0"/>
            <a:ext cx="49117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Line 4"/>
          <p:cNvSpPr>
            <a:spLocks noChangeShapeType="1"/>
          </p:cNvSpPr>
          <p:nvPr/>
        </p:nvSpPr>
        <p:spPr bwMode="auto">
          <a:xfrm>
            <a:off x="7667024" y="1163466"/>
            <a:ext cx="39306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22533" name="Line 5"/>
          <p:cNvSpPr>
            <a:spLocks noChangeShapeType="1"/>
          </p:cNvSpPr>
          <p:nvPr/>
        </p:nvSpPr>
        <p:spPr bwMode="auto">
          <a:xfrm flipV="1">
            <a:off x="5608638" y="1401763"/>
            <a:ext cx="350837" cy="15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5959475" y="5054728"/>
            <a:ext cx="805219" cy="1179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內容版面配置區 2"/>
          <p:cNvSpPr>
            <a:spLocks noGrp="1"/>
          </p:cNvSpPr>
          <p:nvPr>
            <p:ph idx="1"/>
          </p:nvPr>
        </p:nvSpPr>
        <p:spPr>
          <a:xfrm>
            <a:off x="1717588" y="585788"/>
            <a:ext cx="5935750" cy="5738085"/>
          </a:xfrm>
        </p:spPr>
        <p:txBody>
          <a:bodyPr>
            <a:normAutofit fontScale="92500"/>
          </a:bodyPr>
          <a:lstStyle/>
          <a:p>
            <a:pPr>
              <a:buFont typeface="Arial" charset="0"/>
              <a:buNone/>
            </a:pPr>
            <a:r>
              <a:rPr lang="en-US" altLang="zh-TW" dirty="0"/>
              <a:t>       </a:t>
            </a:r>
            <a:r>
              <a:rPr lang="zh-TW" altLang="en-US" dirty="0"/>
              <a:t>      </a:t>
            </a:r>
            <a:r>
              <a:rPr lang="en-US" altLang="zh-TW" sz="4800" dirty="0">
                <a:solidFill>
                  <a:srgbClr val="FF0000"/>
                </a:solidFill>
              </a:rPr>
              <a:t>2002</a:t>
            </a:r>
            <a:r>
              <a:rPr lang="zh-TW" altLang="en-US" sz="4800" dirty="0"/>
              <a:t>年嚴重的乾旱，讓台灣北部陷入一片恐慌。</a:t>
            </a:r>
            <a:r>
              <a:rPr lang="zh-TW" altLang="en-US" sz="4800" dirty="0">
                <a:solidFill>
                  <a:srgbClr val="FF0000"/>
                </a:solidFill>
              </a:rPr>
              <a:t>翡翠水庫、石門水庫的水位都降到歷史新低</a:t>
            </a:r>
            <a:r>
              <a:rPr lang="zh-TW" altLang="en-US" sz="4800" dirty="0"/>
              <a:t>。</a:t>
            </a:r>
            <a:endParaRPr lang="en-US" altLang="zh-TW" sz="4800" dirty="0"/>
          </a:p>
          <a:p>
            <a:pPr>
              <a:buFont typeface="Arial" charset="0"/>
              <a:buNone/>
            </a:pPr>
            <a:r>
              <a:rPr lang="zh-TW" altLang="en-US" sz="4800" dirty="0"/>
              <a:t>        台北翡翠水庫水位跌破</a:t>
            </a:r>
            <a:r>
              <a:rPr lang="en-US" altLang="zh-TW" sz="4800" dirty="0"/>
              <a:t>120</a:t>
            </a:r>
            <a:r>
              <a:rPr lang="zh-TW" altLang="en-US" sz="4800" dirty="0"/>
              <a:t>公尺的關卡，供水進入危急狀況。</a:t>
            </a:r>
          </a:p>
        </p:txBody>
      </p:sp>
      <p:pic>
        <p:nvPicPr>
          <p:cNvPr id="124931" name="Picture 2" descr="http://cw1.tw/CW/images/fck/F142683634494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53338" y="1041194"/>
            <a:ext cx="3937000" cy="496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字方塊 3"/>
          <p:cNvSpPr txBox="1"/>
          <p:nvPr/>
        </p:nvSpPr>
        <p:spPr>
          <a:xfrm>
            <a:off x="560554" y="1491048"/>
            <a:ext cx="1200329" cy="451743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6600" dirty="0">
                <a:latin typeface="標楷體" panose="03000509000000000000" pitchFamily="65" charset="-120"/>
                <a:ea typeface="標楷體" panose="03000509000000000000" pitchFamily="65" charset="-120"/>
              </a:rPr>
              <a:t>乾旱</a:t>
            </a:r>
          </a:p>
        </p:txBody>
      </p:sp>
    </p:spTree>
    <p:extLst>
      <p:ext uri="{BB962C8B-B14F-4D97-AF65-F5344CB8AC3E}">
        <p14:creationId xmlns:p14="http://schemas.microsoft.com/office/powerpoint/2010/main" val="1077469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圖片 3"/>
          <p:cNvPicPr>
            <a:picLocks noChangeAspect="1"/>
          </p:cNvPicPr>
          <p:nvPr/>
        </p:nvPicPr>
        <p:blipFill>
          <a:blip r:embed="rId2">
            <a:lum bright="-6000" contrast="12000"/>
          </a:blip>
          <a:srcRect l="12061" t="8070" r="7619" b="68324"/>
          <a:stretch>
            <a:fillRect/>
          </a:stretch>
        </p:blipFill>
        <p:spPr bwMode="auto">
          <a:xfrm>
            <a:off x="1776548" y="104503"/>
            <a:ext cx="69102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A062EF52-45A4-48B2-AF5A-FC843B324002}"/>
              </a:ext>
            </a:extLst>
          </p:cNvPr>
          <p:cNvSpPr/>
          <p:nvPr/>
        </p:nvSpPr>
        <p:spPr>
          <a:xfrm>
            <a:off x="8521047" y="644217"/>
            <a:ext cx="3522133" cy="2175934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Google Shape;16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30053" y="3170404"/>
            <a:ext cx="3196335" cy="3413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lh3.googleusercontent.com/nyVa0XYik-jBJAVQYWnRL_fPLYspyM23cZCucWZP7Ev5-tYE_rvdj4q2wF54QVTIA5ZGAIrCOJuj4yt5ZAei3TGmJHqx8WEDL-iIyTwvNcknNelrvubJNeAAqQAFFentdF3XOAWJHNEj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5" y="257175"/>
            <a:ext cx="9129713" cy="632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直線接點 2"/>
          <p:cNvCxnSpPr/>
          <p:nvPr/>
        </p:nvCxnSpPr>
        <p:spPr>
          <a:xfrm>
            <a:off x="6786562" y="4143375"/>
            <a:ext cx="600075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/>
          <p:cNvCxnSpPr/>
          <p:nvPr/>
        </p:nvCxnSpPr>
        <p:spPr>
          <a:xfrm>
            <a:off x="6786562" y="2995613"/>
            <a:ext cx="600075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6786562" y="1866900"/>
            <a:ext cx="600075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/>
          <p:cNvCxnSpPr/>
          <p:nvPr/>
        </p:nvCxnSpPr>
        <p:spPr>
          <a:xfrm>
            <a:off x="6786562" y="5395913"/>
            <a:ext cx="60007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文字方塊 1"/>
          <p:cNvSpPr txBox="1"/>
          <p:nvPr/>
        </p:nvSpPr>
        <p:spPr>
          <a:xfrm>
            <a:off x="771346" y="1721644"/>
            <a:ext cx="1200329" cy="2078832"/>
          </a:xfrm>
          <a:prstGeom prst="rect">
            <a:avLst/>
          </a:prstGeom>
          <a:solidFill>
            <a:srgbClr val="FFFF00"/>
          </a:solidFill>
        </p:spPr>
        <p:txBody>
          <a:bodyPr vert="eaVert" wrap="square" rtlCol="0">
            <a:spAutoFit/>
          </a:bodyPr>
          <a:lstStyle/>
          <a:p>
            <a:r>
              <a:rPr lang="zh-TW" altLang="en-US" sz="6600" dirty="0"/>
              <a:t>豪雨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428625" y="4143375"/>
            <a:ext cx="1671638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altLang="zh-TW" sz="2400" dirty="0"/>
              <a:t>109</a:t>
            </a:r>
            <a:r>
              <a:rPr lang="zh-TW" altLang="en-US" sz="2400" dirty="0"/>
              <a:t>年公布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632474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150" y="214313"/>
            <a:ext cx="5119323" cy="647223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194"/>
            <a:ext cx="6777036" cy="677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90667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289" y="114299"/>
            <a:ext cx="92356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3154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圖片 1"/>
          <p:cNvPicPr>
            <a:picLocks noChangeAspect="1"/>
          </p:cNvPicPr>
          <p:nvPr/>
        </p:nvPicPr>
        <p:blipFill>
          <a:blip r:embed="rId2"/>
          <a:srcRect l="7961" t="12723" r="52173" b="37923"/>
          <a:stretch>
            <a:fillRect/>
          </a:stretch>
        </p:blipFill>
        <p:spPr bwMode="auto">
          <a:xfrm>
            <a:off x="0" y="212725"/>
            <a:ext cx="7054850" cy="664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圖片 1"/>
          <p:cNvPicPr>
            <a:picLocks noChangeAspect="1"/>
          </p:cNvPicPr>
          <p:nvPr/>
        </p:nvPicPr>
        <p:blipFill>
          <a:blip r:embed="rId2"/>
          <a:srcRect l="7961" t="59947" r="52263" b="12025"/>
          <a:stretch>
            <a:fillRect/>
          </a:stretch>
        </p:blipFill>
        <p:spPr bwMode="auto">
          <a:xfrm>
            <a:off x="6708775" y="0"/>
            <a:ext cx="52863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Line 4"/>
          <p:cNvSpPr>
            <a:spLocks noChangeShapeType="1"/>
          </p:cNvSpPr>
          <p:nvPr/>
        </p:nvSpPr>
        <p:spPr bwMode="auto">
          <a:xfrm flipV="1">
            <a:off x="2012950" y="3154363"/>
            <a:ext cx="3170238" cy="142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26629" name="Line 5"/>
          <p:cNvSpPr>
            <a:spLocks noChangeShapeType="1"/>
          </p:cNvSpPr>
          <p:nvPr/>
        </p:nvSpPr>
        <p:spPr bwMode="auto">
          <a:xfrm flipV="1">
            <a:off x="7621588" y="1584325"/>
            <a:ext cx="4116387" cy="317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26630" name="Line 6"/>
          <p:cNvSpPr>
            <a:spLocks noChangeShapeType="1"/>
          </p:cNvSpPr>
          <p:nvPr/>
        </p:nvSpPr>
        <p:spPr bwMode="auto">
          <a:xfrm flipV="1">
            <a:off x="7105650" y="2089150"/>
            <a:ext cx="4559300" cy="317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26631" name="Line 7"/>
          <p:cNvSpPr>
            <a:spLocks noChangeShapeType="1"/>
          </p:cNvSpPr>
          <p:nvPr/>
        </p:nvSpPr>
        <p:spPr bwMode="auto">
          <a:xfrm flipV="1">
            <a:off x="6985000" y="2471738"/>
            <a:ext cx="2959100" cy="317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圖片 1"/>
          <p:cNvPicPr>
            <a:picLocks noChangeAspect="1"/>
          </p:cNvPicPr>
          <p:nvPr/>
        </p:nvPicPr>
        <p:blipFill>
          <a:blip r:embed="rId2"/>
          <a:srcRect l="48624" t="16968" r="12738" b="41432"/>
          <a:stretch>
            <a:fillRect/>
          </a:stretch>
        </p:blipFill>
        <p:spPr bwMode="auto">
          <a:xfrm>
            <a:off x="0" y="0"/>
            <a:ext cx="6221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圖片 1"/>
          <p:cNvPicPr>
            <a:picLocks noChangeAspect="1"/>
          </p:cNvPicPr>
          <p:nvPr/>
        </p:nvPicPr>
        <p:blipFill>
          <a:blip r:embed="rId2"/>
          <a:srcRect l="48624" t="62241" r="12738" b="12802"/>
          <a:stretch>
            <a:fillRect/>
          </a:stretch>
        </p:blipFill>
        <p:spPr bwMode="auto">
          <a:xfrm>
            <a:off x="6310313" y="0"/>
            <a:ext cx="58816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Line 10"/>
          <p:cNvSpPr>
            <a:spLocks noChangeShapeType="1"/>
          </p:cNvSpPr>
          <p:nvPr/>
        </p:nvSpPr>
        <p:spPr bwMode="auto">
          <a:xfrm>
            <a:off x="146607" y="791820"/>
            <a:ext cx="5792873" cy="72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5" name="Line 10"/>
          <p:cNvSpPr>
            <a:spLocks noChangeShapeType="1"/>
          </p:cNvSpPr>
          <p:nvPr/>
        </p:nvSpPr>
        <p:spPr bwMode="auto">
          <a:xfrm flipV="1">
            <a:off x="146607" y="1103870"/>
            <a:ext cx="355901" cy="922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6506219" y="5454436"/>
            <a:ext cx="4697240" cy="72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圖片 1"/>
          <p:cNvPicPr>
            <a:picLocks noChangeAspect="1"/>
          </p:cNvPicPr>
          <p:nvPr/>
        </p:nvPicPr>
        <p:blipFill>
          <a:blip r:embed="rId2"/>
          <a:srcRect l="15565" t="8128" r="46761" b="53952"/>
          <a:stretch>
            <a:fillRect/>
          </a:stretch>
        </p:blipFill>
        <p:spPr bwMode="auto">
          <a:xfrm>
            <a:off x="0" y="0"/>
            <a:ext cx="5845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圖片 1"/>
          <p:cNvPicPr>
            <a:picLocks noChangeAspect="1"/>
          </p:cNvPicPr>
          <p:nvPr/>
        </p:nvPicPr>
        <p:blipFill>
          <a:blip r:embed="rId2"/>
          <a:srcRect l="15565" t="45541" r="46761" b="46242"/>
          <a:stretch>
            <a:fillRect/>
          </a:stretch>
        </p:blipFill>
        <p:spPr bwMode="auto">
          <a:xfrm>
            <a:off x="5926138" y="0"/>
            <a:ext cx="5724525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圖片 1"/>
          <p:cNvPicPr>
            <a:picLocks noChangeAspect="1"/>
          </p:cNvPicPr>
          <p:nvPr/>
        </p:nvPicPr>
        <p:blipFill>
          <a:blip r:embed="rId2"/>
          <a:srcRect l="53583" t="12691" r="7242" b="58810"/>
          <a:stretch>
            <a:fillRect/>
          </a:stretch>
        </p:blipFill>
        <p:spPr bwMode="auto">
          <a:xfrm>
            <a:off x="5943600" y="1525588"/>
            <a:ext cx="5921375" cy="513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10"/>
          <p:cNvSpPr>
            <a:spLocks noChangeShapeType="1"/>
          </p:cNvSpPr>
          <p:nvPr/>
        </p:nvSpPr>
        <p:spPr bwMode="auto">
          <a:xfrm flipV="1">
            <a:off x="3169895" y="1235675"/>
            <a:ext cx="2143510" cy="92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圖片 2"/>
          <p:cNvPicPr>
            <a:picLocks noChangeAspect="1"/>
          </p:cNvPicPr>
          <p:nvPr/>
        </p:nvPicPr>
        <p:blipFill>
          <a:blip r:embed="rId2">
            <a:lum bright="-8000" contrast="38000"/>
          </a:blip>
          <a:srcRect l="12433" t="80290" r="5075" b="6935"/>
          <a:stretch>
            <a:fillRect/>
          </a:stretch>
        </p:blipFill>
        <p:spPr bwMode="auto">
          <a:xfrm>
            <a:off x="5786582" y="1355725"/>
            <a:ext cx="5934302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圖片 1"/>
          <p:cNvPicPr>
            <a:picLocks noChangeAspect="1"/>
          </p:cNvPicPr>
          <p:nvPr/>
        </p:nvPicPr>
        <p:blipFill>
          <a:blip r:embed="rId2"/>
          <a:srcRect l="53026" t="40471" r="8200" b="46242"/>
          <a:stretch>
            <a:fillRect/>
          </a:stretch>
        </p:blipFill>
        <p:spPr bwMode="auto">
          <a:xfrm>
            <a:off x="314325" y="1390650"/>
            <a:ext cx="4957763" cy="445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1" name="圖片 1"/>
          <p:cNvPicPr>
            <a:picLocks noChangeAspect="1"/>
          </p:cNvPicPr>
          <p:nvPr/>
        </p:nvPicPr>
        <p:blipFill>
          <a:blip r:embed="rId2"/>
          <a:srcRect l="15565" t="8128" r="46761" b="87825"/>
          <a:stretch>
            <a:fillRect/>
          </a:stretch>
        </p:blipFill>
        <p:spPr bwMode="auto">
          <a:xfrm>
            <a:off x="2543062" y="395266"/>
            <a:ext cx="5845175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10"/>
          <p:cNvSpPr>
            <a:spLocks noChangeShapeType="1"/>
          </p:cNvSpPr>
          <p:nvPr/>
        </p:nvSpPr>
        <p:spPr bwMode="auto">
          <a:xfrm flipV="1">
            <a:off x="4120464" y="4843976"/>
            <a:ext cx="1023165" cy="9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 flipV="1">
            <a:off x="691464" y="5472069"/>
            <a:ext cx="3429000" cy="142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632357" y="420871"/>
            <a:ext cx="3611156" cy="76944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zh-TW" altLang="en-US" sz="4400" dirty="0">
                <a:solidFill>
                  <a:schemeClr val="bg1"/>
                </a:solidFill>
                <a:latin typeface="+mj-ea"/>
                <a:ea typeface="+mj-ea"/>
              </a:rPr>
              <a:t>熱浪</a:t>
            </a:r>
            <a:r>
              <a:rPr lang="en-US" altLang="zh-TW" sz="4400" dirty="0">
                <a:solidFill>
                  <a:schemeClr val="bg1"/>
                </a:solidFill>
                <a:latin typeface="+mj-ea"/>
                <a:ea typeface="+mj-ea"/>
              </a:rPr>
              <a:t>vs</a:t>
            </a:r>
            <a:r>
              <a:rPr lang="zh-TW" altLang="en-US" sz="4400" dirty="0">
                <a:solidFill>
                  <a:schemeClr val="bg1"/>
                </a:solidFill>
                <a:latin typeface="+mj-ea"/>
                <a:ea typeface="+mj-ea"/>
              </a:rPr>
              <a:t>熱傷害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738031" y="1402985"/>
            <a:ext cx="493410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latin typeface="+mn-ea"/>
                <a:ea typeface="+mn-ea"/>
              </a:rPr>
              <a:t>熱浪定義</a:t>
            </a:r>
            <a:r>
              <a:rPr lang="en-US" altLang="zh-TW" sz="3600" dirty="0">
                <a:latin typeface="+mn-ea"/>
                <a:ea typeface="+mn-ea"/>
              </a:rPr>
              <a:t>:</a:t>
            </a:r>
          </a:p>
          <a:p>
            <a:r>
              <a:rPr lang="zh-TW" altLang="en-US" sz="3600" dirty="0">
                <a:latin typeface="+mn-ea"/>
                <a:ea typeface="+mn-ea"/>
              </a:rPr>
              <a:t>    </a:t>
            </a:r>
            <a:r>
              <a:rPr lang="zh-TW" altLang="zh-TW" sz="3600" dirty="0">
                <a:latin typeface="+mn-ea"/>
                <a:ea typeface="+mn-ea"/>
              </a:rPr>
              <a:t>根據世界氣象組織</a:t>
            </a:r>
            <a:r>
              <a:rPr lang="en-US" altLang="zh-TW" sz="3600" dirty="0">
                <a:latin typeface="+mn-ea"/>
                <a:ea typeface="+mn-ea"/>
              </a:rPr>
              <a:t>(</a:t>
            </a:r>
            <a:r>
              <a:rPr lang="en-US" altLang="zh-TW" sz="3600" dirty="0" err="1">
                <a:latin typeface="+mn-ea"/>
                <a:ea typeface="+mn-ea"/>
              </a:rPr>
              <a:t>WMO</a:t>
            </a:r>
            <a:r>
              <a:rPr lang="en-US" altLang="zh-TW" sz="3600" dirty="0">
                <a:latin typeface="+mn-ea"/>
                <a:ea typeface="+mn-ea"/>
              </a:rPr>
              <a:t>)</a:t>
            </a:r>
            <a:r>
              <a:rPr lang="zh-TW" altLang="zh-TW" sz="3600" dirty="0">
                <a:latin typeface="+mn-ea"/>
                <a:ea typeface="+mn-ea"/>
              </a:rPr>
              <a:t>對「熱浪」</a:t>
            </a:r>
            <a:r>
              <a:rPr lang="en-US" altLang="zh-TW" sz="3600" dirty="0">
                <a:latin typeface="+mn-ea"/>
                <a:ea typeface="+mn-ea"/>
              </a:rPr>
              <a:t>(heatwave)</a:t>
            </a:r>
            <a:r>
              <a:rPr lang="zh-TW" altLang="zh-TW" sz="3600" dirty="0">
                <a:latin typeface="+mn-ea"/>
                <a:ea typeface="+mn-ea"/>
              </a:rPr>
              <a:t>所下的定義，必須連續</a:t>
            </a:r>
            <a:r>
              <a:rPr lang="en-US" altLang="zh-TW" sz="3600" dirty="0">
                <a:latin typeface="+mn-ea"/>
                <a:ea typeface="+mn-ea"/>
              </a:rPr>
              <a:t>5</a:t>
            </a:r>
            <a:r>
              <a:rPr lang="zh-TW" altLang="zh-TW" sz="3600" dirty="0">
                <a:latin typeface="+mn-ea"/>
                <a:ea typeface="+mn-ea"/>
              </a:rPr>
              <a:t>天的最高氣溫，皆高於其高溫氣候平均值達</a:t>
            </a:r>
            <a:r>
              <a:rPr lang="en-US" altLang="zh-TW" sz="3600" dirty="0">
                <a:latin typeface="+mn-ea"/>
                <a:ea typeface="+mn-ea"/>
              </a:rPr>
              <a:t>5</a:t>
            </a:r>
            <a:r>
              <a:rPr lang="zh-TW" altLang="zh-TW" sz="3600" dirty="0">
                <a:latin typeface="+mn-ea"/>
                <a:ea typeface="+mn-ea"/>
              </a:rPr>
              <a:t>度以上</a:t>
            </a:r>
            <a:endParaRPr lang="zh-TW" altLang="en-US" sz="3600" dirty="0">
              <a:latin typeface="+mn-ea"/>
              <a:ea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843588" y="420871"/>
            <a:ext cx="5697434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kern="0" dirty="0">
                <a:solidFill>
                  <a:srgbClr val="333333"/>
                </a:solidFill>
                <a:latin typeface="Helvetica" panose="020B0604020202020204" pitchFamily="34" charset="0"/>
                <a:ea typeface="新細明體" panose="02020500000000000000" pitchFamily="18" charset="-120"/>
                <a:cs typeface="Helvetica" panose="020B0604020202020204" pitchFamily="34" charset="0"/>
              </a:rPr>
              <a:t>    </a:t>
            </a:r>
            <a:r>
              <a:rPr lang="zh-TW" altLang="zh-TW" sz="3200" kern="0" dirty="0">
                <a:solidFill>
                  <a:srgbClr val="333333"/>
                </a:solidFill>
                <a:latin typeface="+mn-ea"/>
                <a:ea typeface="+mn-ea"/>
                <a:cs typeface="Helvetica" panose="020B0604020202020204" pitchFamily="34" charset="0"/>
              </a:rPr>
              <a:t>以台北為例，</a:t>
            </a:r>
            <a:r>
              <a:rPr lang="en-US" altLang="zh-TW" sz="3200" kern="0" dirty="0">
                <a:solidFill>
                  <a:srgbClr val="333333"/>
                </a:solidFill>
                <a:latin typeface="+mn-ea"/>
                <a:ea typeface="+mn-ea"/>
              </a:rPr>
              <a:t>6</a:t>
            </a:r>
            <a:r>
              <a:rPr lang="zh-TW" altLang="zh-TW" sz="3200" kern="0" dirty="0">
                <a:solidFill>
                  <a:srgbClr val="333333"/>
                </a:solidFill>
                <a:latin typeface="+mn-ea"/>
                <a:ea typeface="+mn-ea"/>
                <a:cs typeface="Helvetica" panose="020B0604020202020204" pitchFamily="34" charset="0"/>
              </a:rPr>
              <a:t>月之日最高溫的氣候平均值為</a:t>
            </a:r>
            <a:r>
              <a:rPr lang="en-US" altLang="zh-TW" sz="3200" kern="0" dirty="0">
                <a:solidFill>
                  <a:srgbClr val="333333"/>
                </a:solidFill>
                <a:latin typeface="+mn-ea"/>
                <a:ea typeface="+mn-ea"/>
              </a:rPr>
              <a:t>32.0</a:t>
            </a:r>
            <a:r>
              <a:rPr lang="zh-TW" altLang="zh-TW" sz="3200" kern="0" dirty="0">
                <a:solidFill>
                  <a:srgbClr val="333333"/>
                </a:solidFill>
                <a:latin typeface="+mn-ea"/>
                <a:ea typeface="+mn-ea"/>
                <a:cs typeface="Helvetica" panose="020B0604020202020204" pitchFamily="34" charset="0"/>
              </a:rPr>
              <a:t>度，</a:t>
            </a:r>
            <a:r>
              <a:rPr lang="en-US" altLang="zh-TW" sz="3200" kern="0" dirty="0">
                <a:solidFill>
                  <a:srgbClr val="333333"/>
                </a:solidFill>
                <a:latin typeface="+mn-ea"/>
                <a:ea typeface="+mn-ea"/>
              </a:rPr>
              <a:t>7</a:t>
            </a:r>
            <a:r>
              <a:rPr lang="zh-TW" altLang="zh-TW" sz="3200" kern="0" dirty="0">
                <a:solidFill>
                  <a:srgbClr val="333333"/>
                </a:solidFill>
                <a:latin typeface="+mn-ea"/>
                <a:ea typeface="+mn-ea"/>
                <a:cs typeface="Helvetica" panose="020B0604020202020204" pitchFamily="34" charset="0"/>
              </a:rPr>
              <a:t>月為</a:t>
            </a:r>
            <a:r>
              <a:rPr lang="en-US" altLang="zh-TW" sz="3200" kern="0" dirty="0">
                <a:solidFill>
                  <a:srgbClr val="333333"/>
                </a:solidFill>
                <a:latin typeface="+mn-ea"/>
                <a:ea typeface="+mn-ea"/>
              </a:rPr>
              <a:t>34.3</a:t>
            </a:r>
            <a:r>
              <a:rPr lang="zh-TW" altLang="zh-TW" sz="3200" kern="0" dirty="0">
                <a:solidFill>
                  <a:srgbClr val="333333"/>
                </a:solidFill>
                <a:latin typeface="+mn-ea"/>
                <a:ea typeface="+mn-ea"/>
                <a:cs typeface="Helvetica" panose="020B0604020202020204" pitchFamily="34" charset="0"/>
              </a:rPr>
              <a:t>度，</a:t>
            </a:r>
            <a:r>
              <a:rPr lang="en-US" altLang="zh-TW" sz="3200" kern="0" dirty="0">
                <a:solidFill>
                  <a:srgbClr val="333333"/>
                </a:solidFill>
                <a:latin typeface="+mn-ea"/>
                <a:ea typeface="+mn-ea"/>
              </a:rPr>
              <a:t>8</a:t>
            </a:r>
            <a:r>
              <a:rPr lang="zh-TW" altLang="zh-TW" sz="3200" kern="0" dirty="0">
                <a:solidFill>
                  <a:srgbClr val="333333"/>
                </a:solidFill>
                <a:latin typeface="+mn-ea"/>
                <a:ea typeface="+mn-ea"/>
                <a:cs typeface="Helvetica" panose="020B0604020202020204" pitchFamily="34" charset="0"/>
              </a:rPr>
              <a:t>月則為</a:t>
            </a:r>
            <a:r>
              <a:rPr lang="en-US" altLang="zh-TW" sz="3200" kern="0" dirty="0">
                <a:solidFill>
                  <a:srgbClr val="333333"/>
                </a:solidFill>
                <a:latin typeface="+mn-ea"/>
                <a:ea typeface="+mn-ea"/>
              </a:rPr>
              <a:t>33.8</a:t>
            </a:r>
            <a:r>
              <a:rPr lang="zh-TW" altLang="zh-TW" sz="3200" kern="0" dirty="0">
                <a:solidFill>
                  <a:srgbClr val="333333"/>
                </a:solidFill>
                <a:latin typeface="+mn-ea"/>
                <a:ea typeface="+mn-ea"/>
                <a:cs typeface="Helvetica" panose="020B0604020202020204" pitchFamily="34" charset="0"/>
              </a:rPr>
              <a:t>度。也就是說，</a:t>
            </a:r>
            <a:r>
              <a:rPr lang="en-US" altLang="zh-TW" sz="3200" kern="0" dirty="0">
                <a:solidFill>
                  <a:srgbClr val="333333"/>
                </a:solidFill>
                <a:latin typeface="+mn-ea"/>
                <a:ea typeface="+mn-ea"/>
              </a:rPr>
              <a:t>6</a:t>
            </a:r>
            <a:r>
              <a:rPr lang="zh-TW" altLang="zh-TW" sz="3200" kern="0" dirty="0">
                <a:solidFill>
                  <a:srgbClr val="333333"/>
                </a:solidFill>
                <a:latin typeface="+mn-ea"/>
                <a:ea typeface="+mn-ea"/>
                <a:cs typeface="Helvetica" panose="020B0604020202020204" pitchFamily="34" charset="0"/>
              </a:rPr>
              <a:t>月台北必須發生連續</a:t>
            </a:r>
            <a:r>
              <a:rPr lang="en-US" altLang="zh-TW" sz="3200" kern="0" dirty="0">
                <a:solidFill>
                  <a:srgbClr val="333333"/>
                </a:solidFill>
                <a:latin typeface="+mn-ea"/>
                <a:ea typeface="+mn-ea"/>
              </a:rPr>
              <a:t>5</a:t>
            </a:r>
            <a:r>
              <a:rPr lang="zh-TW" altLang="zh-TW" sz="3200" kern="0" dirty="0">
                <a:solidFill>
                  <a:srgbClr val="333333"/>
                </a:solidFill>
                <a:latin typeface="+mn-ea"/>
                <a:ea typeface="+mn-ea"/>
                <a:cs typeface="Helvetica" panose="020B0604020202020204" pitchFamily="34" charset="0"/>
              </a:rPr>
              <a:t>天</a:t>
            </a:r>
            <a:r>
              <a:rPr lang="en-US" altLang="zh-TW" sz="3200" kern="0" dirty="0">
                <a:solidFill>
                  <a:srgbClr val="333333"/>
                </a:solidFill>
                <a:latin typeface="+mn-ea"/>
                <a:ea typeface="+mn-ea"/>
              </a:rPr>
              <a:t>37</a:t>
            </a:r>
            <a:r>
              <a:rPr lang="zh-TW" altLang="zh-TW" sz="3200" kern="0" dirty="0">
                <a:solidFill>
                  <a:srgbClr val="333333"/>
                </a:solidFill>
                <a:latin typeface="+mn-ea"/>
                <a:ea typeface="+mn-ea"/>
                <a:cs typeface="Helvetica" panose="020B0604020202020204" pitchFamily="34" charset="0"/>
              </a:rPr>
              <a:t>度以上，</a:t>
            </a:r>
            <a:r>
              <a:rPr lang="en-US" altLang="zh-TW" sz="3200" kern="0" dirty="0">
                <a:solidFill>
                  <a:srgbClr val="333333"/>
                </a:solidFill>
                <a:latin typeface="+mn-ea"/>
                <a:ea typeface="+mn-ea"/>
              </a:rPr>
              <a:t>7</a:t>
            </a:r>
            <a:r>
              <a:rPr lang="zh-TW" altLang="zh-TW" sz="3200" kern="0" dirty="0">
                <a:solidFill>
                  <a:srgbClr val="333333"/>
                </a:solidFill>
                <a:latin typeface="+mn-ea"/>
                <a:ea typeface="+mn-ea"/>
                <a:cs typeface="Helvetica" panose="020B0604020202020204" pitchFamily="34" charset="0"/>
              </a:rPr>
              <a:t>月連續</a:t>
            </a:r>
            <a:r>
              <a:rPr lang="en-US" altLang="zh-TW" sz="3200" kern="0" dirty="0">
                <a:solidFill>
                  <a:srgbClr val="333333"/>
                </a:solidFill>
                <a:latin typeface="+mn-ea"/>
                <a:ea typeface="+mn-ea"/>
              </a:rPr>
              <a:t>5</a:t>
            </a:r>
            <a:r>
              <a:rPr lang="zh-TW" altLang="zh-TW" sz="3200" kern="0" dirty="0">
                <a:solidFill>
                  <a:srgbClr val="333333"/>
                </a:solidFill>
                <a:latin typeface="+mn-ea"/>
                <a:ea typeface="+mn-ea"/>
                <a:cs typeface="Helvetica" panose="020B0604020202020204" pitchFamily="34" charset="0"/>
              </a:rPr>
              <a:t>天</a:t>
            </a:r>
            <a:r>
              <a:rPr lang="en-US" altLang="zh-TW" sz="3200" kern="0" dirty="0">
                <a:solidFill>
                  <a:srgbClr val="333333"/>
                </a:solidFill>
                <a:latin typeface="+mn-ea"/>
                <a:ea typeface="+mn-ea"/>
              </a:rPr>
              <a:t>39.3</a:t>
            </a:r>
            <a:r>
              <a:rPr lang="zh-TW" altLang="zh-TW" sz="3200" kern="0" dirty="0">
                <a:solidFill>
                  <a:srgbClr val="333333"/>
                </a:solidFill>
                <a:latin typeface="+mn-ea"/>
                <a:ea typeface="+mn-ea"/>
                <a:cs typeface="Helvetica" panose="020B0604020202020204" pitchFamily="34" charset="0"/>
              </a:rPr>
              <a:t>度以上，</a:t>
            </a:r>
            <a:r>
              <a:rPr lang="en-US" altLang="zh-TW" sz="3200" kern="0" dirty="0">
                <a:solidFill>
                  <a:srgbClr val="333333"/>
                </a:solidFill>
                <a:latin typeface="+mn-ea"/>
                <a:ea typeface="+mn-ea"/>
              </a:rPr>
              <a:t>8</a:t>
            </a:r>
            <a:r>
              <a:rPr lang="zh-TW" altLang="zh-TW" sz="3200" kern="0" dirty="0">
                <a:solidFill>
                  <a:srgbClr val="333333"/>
                </a:solidFill>
                <a:latin typeface="+mn-ea"/>
                <a:ea typeface="+mn-ea"/>
                <a:cs typeface="Helvetica" panose="020B0604020202020204" pitchFamily="34" charset="0"/>
              </a:rPr>
              <a:t>月連續</a:t>
            </a:r>
            <a:r>
              <a:rPr lang="en-US" altLang="zh-TW" sz="3200" kern="0" dirty="0">
                <a:solidFill>
                  <a:srgbClr val="333333"/>
                </a:solidFill>
                <a:latin typeface="+mn-ea"/>
                <a:ea typeface="+mn-ea"/>
              </a:rPr>
              <a:t>5</a:t>
            </a:r>
            <a:r>
              <a:rPr lang="zh-TW" altLang="zh-TW" sz="3200" kern="0" dirty="0">
                <a:solidFill>
                  <a:srgbClr val="333333"/>
                </a:solidFill>
                <a:latin typeface="+mn-ea"/>
                <a:ea typeface="+mn-ea"/>
                <a:cs typeface="Helvetica" panose="020B0604020202020204" pitchFamily="34" charset="0"/>
              </a:rPr>
              <a:t>天</a:t>
            </a:r>
            <a:r>
              <a:rPr lang="en-US" altLang="zh-TW" sz="3200" kern="0" dirty="0">
                <a:solidFill>
                  <a:srgbClr val="333333"/>
                </a:solidFill>
                <a:latin typeface="+mn-ea"/>
                <a:ea typeface="+mn-ea"/>
              </a:rPr>
              <a:t>38.8</a:t>
            </a:r>
            <a:r>
              <a:rPr lang="zh-TW" altLang="zh-TW" sz="3200" kern="0" dirty="0">
                <a:solidFill>
                  <a:srgbClr val="333333"/>
                </a:solidFill>
                <a:latin typeface="+mn-ea"/>
                <a:ea typeface="+mn-ea"/>
                <a:cs typeface="Helvetica" panose="020B0604020202020204" pitchFamily="34" charset="0"/>
              </a:rPr>
              <a:t>度以上，才能符合「熱浪」定義。</a:t>
            </a:r>
            <a:endParaRPr lang="en-US" altLang="zh-TW" sz="3200" kern="0" dirty="0">
              <a:solidFill>
                <a:srgbClr val="333333"/>
              </a:solidFill>
              <a:latin typeface="+mn-ea"/>
              <a:ea typeface="+mn-ea"/>
              <a:cs typeface="Helvetica" panose="020B0604020202020204" pitchFamily="34" charset="0"/>
            </a:endParaRPr>
          </a:p>
          <a:p>
            <a:r>
              <a:rPr lang="zh-TW" altLang="en-US" sz="3200" kern="0" dirty="0">
                <a:solidFill>
                  <a:srgbClr val="333333"/>
                </a:solidFill>
                <a:latin typeface="+mn-ea"/>
                <a:ea typeface="+mn-ea"/>
                <a:cs typeface="Helvetica" panose="020B0604020202020204" pitchFamily="34" charset="0"/>
              </a:rPr>
              <a:t>    </a:t>
            </a:r>
            <a:r>
              <a:rPr lang="zh-TW" altLang="zh-TW" sz="3200" kern="0" dirty="0">
                <a:solidFill>
                  <a:srgbClr val="333333"/>
                </a:solidFill>
                <a:latin typeface="+mn-ea"/>
                <a:ea typeface="+mn-ea"/>
                <a:cs typeface="Helvetica" panose="020B0604020202020204" pitchFamily="34" charset="0"/>
              </a:rPr>
              <a:t>從台北百餘年的觀測記錄來看，差得可遠呢！可見台灣夏季雖熱，但由於屬「海洋性氣候」，從不曾發生符合世界氣象組織「熱浪」定義的天氣</a:t>
            </a:r>
            <a:endParaRPr lang="zh-TW" altLang="en-US" sz="32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77866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645778" y="519558"/>
            <a:ext cx="1940510" cy="690340"/>
          </a:xfrm>
          <a:solidFill>
            <a:srgbClr val="FF0000"/>
          </a:solidFill>
        </p:spPr>
        <p:txBody>
          <a:bodyPr>
            <a:noAutofit/>
          </a:bodyPr>
          <a:lstStyle/>
          <a:p>
            <a:r>
              <a:rPr lang="zh-TW" altLang="en-US" sz="4400" dirty="0">
                <a:solidFill>
                  <a:schemeClr val="bg1"/>
                </a:solidFill>
              </a:rPr>
              <a:t>熱傷害</a:t>
            </a:r>
          </a:p>
        </p:txBody>
      </p:sp>
      <p:sp>
        <p:nvSpPr>
          <p:cNvPr id="3" name="object 5"/>
          <p:cNvSpPr/>
          <p:nvPr/>
        </p:nvSpPr>
        <p:spPr>
          <a:xfrm>
            <a:off x="485774" y="1628775"/>
            <a:ext cx="5270385" cy="48720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86488" y="1185863"/>
            <a:ext cx="5561011" cy="51149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929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內容版面配置區 2"/>
          <p:cNvSpPr>
            <a:spLocks noGrp="1"/>
          </p:cNvSpPr>
          <p:nvPr>
            <p:ph idx="1"/>
          </p:nvPr>
        </p:nvSpPr>
        <p:spPr>
          <a:xfrm>
            <a:off x="1366837" y="485775"/>
            <a:ext cx="6391276" cy="5783220"/>
          </a:xfrm>
        </p:spPr>
        <p:txBody>
          <a:bodyPr>
            <a:normAutofit lnSpcReduction="10000"/>
          </a:bodyPr>
          <a:lstStyle/>
          <a:p>
            <a:pPr>
              <a:buFont typeface="Arial" charset="0"/>
              <a:buNone/>
            </a:pPr>
            <a:r>
              <a:rPr lang="en-US" altLang="zh-TW" dirty="0"/>
              <a:t>         </a:t>
            </a:r>
            <a:r>
              <a:rPr lang="en-US" altLang="zh-TW" sz="3600" dirty="0">
                <a:solidFill>
                  <a:srgbClr val="FF0000"/>
                </a:solidFill>
              </a:rPr>
              <a:t>2002</a:t>
            </a:r>
            <a:r>
              <a:rPr lang="zh-TW" altLang="en-US" sz="3600" dirty="0">
                <a:solidFill>
                  <a:srgbClr val="FF0000"/>
                </a:solidFill>
              </a:rPr>
              <a:t>年</a:t>
            </a:r>
            <a:r>
              <a:rPr lang="en-US" altLang="zh-TW" sz="3600" dirty="0"/>
              <a:t>5</a:t>
            </a:r>
            <a:r>
              <a:rPr lang="zh-TW" altLang="en-US" sz="3600" dirty="0"/>
              <a:t>月</a:t>
            </a:r>
            <a:r>
              <a:rPr lang="en-US" altLang="zh-TW" sz="3600" dirty="0"/>
              <a:t>13</a:t>
            </a:r>
            <a:r>
              <a:rPr lang="zh-TW" altLang="en-US" sz="3600" dirty="0"/>
              <a:t>日，</a:t>
            </a:r>
            <a:r>
              <a:rPr lang="zh-TW" altLang="en-US" sz="3600" dirty="0">
                <a:solidFill>
                  <a:srgbClr val="FF0000"/>
                </a:solidFill>
              </a:rPr>
              <a:t>大台北地區</a:t>
            </a:r>
            <a:r>
              <a:rPr lang="zh-TW" altLang="en-US" sz="3600" dirty="0"/>
              <a:t>開始實施</a:t>
            </a:r>
            <a:r>
              <a:rPr lang="en-US" altLang="zh-TW" sz="3600" dirty="0"/>
              <a:t>22</a:t>
            </a:r>
            <a:r>
              <a:rPr lang="zh-TW" altLang="en-US" sz="3600" dirty="0"/>
              <a:t>年來第一次大規模限水，</a:t>
            </a:r>
            <a:r>
              <a:rPr lang="zh-TW" altLang="en-US" sz="3600" dirty="0">
                <a:solidFill>
                  <a:srgbClr val="FF0000"/>
                </a:solidFill>
              </a:rPr>
              <a:t>每</a:t>
            </a:r>
            <a:r>
              <a:rPr lang="en-US" altLang="zh-TW" sz="3600" dirty="0">
                <a:solidFill>
                  <a:srgbClr val="FF0000"/>
                </a:solidFill>
              </a:rPr>
              <a:t>5</a:t>
            </a:r>
            <a:r>
              <a:rPr lang="zh-TW" altLang="en-US" sz="3600" dirty="0">
                <a:solidFill>
                  <a:srgbClr val="FF0000"/>
                </a:solidFill>
              </a:rPr>
              <a:t>天停水</a:t>
            </a:r>
            <a:r>
              <a:rPr lang="en-US" altLang="zh-TW" sz="3600" dirty="0">
                <a:solidFill>
                  <a:srgbClr val="FF0000"/>
                </a:solidFill>
              </a:rPr>
              <a:t>1</a:t>
            </a:r>
            <a:r>
              <a:rPr lang="zh-TW" altLang="en-US" sz="3600" dirty="0">
                <a:solidFill>
                  <a:srgbClr val="FF0000"/>
                </a:solidFill>
              </a:rPr>
              <a:t>天</a:t>
            </a:r>
            <a:r>
              <a:rPr lang="zh-TW" altLang="en-US" sz="3600" dirty="0"/>
              <a:t>。因為</a:t>
            </a:r>
            <a:r>
              <a:rPr lang="zh-TW" altLang="en-US" sz="3600" dirty="0">
                <a:solidFill>
                  <a:srgbClr val="FF0000"/>
                </a:solidFill>
              </a:rPr>
              <a:t>分區停水</a:t>
            </a:r>
            <a:r>
              <a:rPr lang="zh-TW" altLang="en-US" sz="3600" dirty="0"/>
              <a:t>，許多大台北地區居民</a:t>
            </a:r>
            <a:r>
              <a:rPr lang="zh-TW" altLang="en-US" sz="3600" dirty="0">
                <a:solidFill>
                  <a:srgbClr val="FF0000"/>
                </a:solidFill>
              </a:rPr>
              <a:t>逐水而居</a:t>
            </a:r>
            <a:r>
              <a:rPr lang="zh-TW" altLang="en-US" sz="3600" dirty="0"/>
              <a:t>，有人因為受不了一天不洗頭，就跑到沒停水的朋友家借住。</a:t>
            </a:r>
            <a:endParaRPr lang="en-US" altLang="zh-TW" sz="3600" dirty="0"/>
          </a:p>
          <a:p>
            <a:pPr>
              <a:buFont typeface="Arial" charset="0"/>
              <a:buNone/>
            </a:pPr>
            <a:r>
              <a:rPr lang="en-US" altLang="zh-TW" sz="3600" dirty="0"/>
              <a:t>       </a:t>
            </a:r>
            <a:r>
              <a:rPr lang="zh-TW" altLang="en-US" sz="3600" dirty="0"/>
              <a:t>台北許多民眾開始大量搶購大型儲水器具，並到超市大量購買瓶裝用水，以便備用。</a:t>
            </a:r>
          </a:p>
        </p:txBody>
      </p:sp>
      <p:pic>
        <p:nvPicPr>
          <p:cNvPr id="125955" name="Picture 2" descr="http://cw1.tw/CW/images/fck/F142683641327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69082" y="971551"/>
            <a:ext cx="4176923" cy="5036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字方塊 3"/>
          <p:cNvSpPr txBox="1"/>
          <p:nvPr/>
        </p:nvSpPr>
        <p:spPr>
          <a:xfrm>
            <a:off x="560554" y="1491048"/>
            <a:ext cx="1200329" cy="451743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6600" dirty="0">
                <a:latin typeface="標楷體" panose="03000509000000000000" pitchFamily="65" charset="-120"/>
                <a:ea typeface="標楷體" panose="03000509000000000000" pitchFamily="65" charset="-120"/>
              </a:rPr>
              <a:t>乾旱</a:t>
            </a:r>
          </a:p>
        </p:txBody>
      </p:sp>
    </p:spTree>
    <p:extLst>
      <p:ext uri="{BB962C8B-B14F-4D97-AF65-F5344CB8AC3E}">
        <p14:creationId xmlns:p14="http://schemas.microsoft.com/office/powerpoint/2010/main" val="28395599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5"/>
          <p:cNvSpPr/>
          <p:nvPr/>
        </p:nvSpPr>
        <p:spPr>
          <a:xfrm>
            <a:off x="1678369" y="671514"/>
            <a:ext cx="9594468" cy="58578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93350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07087" y="411954"/>
            <a:ext cx="4793713" cy="802742"/>
          </a:xfrm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zh-TW" altLang="en-US" sz="4000" dirty="0">
                <a:solidFill>
                  <a:schemeClr val="bg1"/>
                </a:solidFill>
              </a:rPr>
              <a:t>避免熱傷害</a:t>
            </a:r>
            <a:r>
              <a:rPr lang="en-US" altLang="zh-TW" sz="4000" dirty="0">
                <a:solidFill>
                  <a:schemeClr val="bg1"/>
                </a:solidFill>
              </a:rPr>
              <a:t>3</a:t>
            </a:r>
            <a:r>
              <a:rPr lang="zh-TW" altLang="en-US" sz="4000" dirty="0">
                <a:solidFill>
                  <a:schemeClr val="bg1"/>
                </a:solidFill>
              </a:rPr>
              <a:t>大絕招</a:t>
            </a:r>
          </a:p>
        </p:txBody>
      </p:sp>
      <p:sp>
        <p:nvSpPr>
          <p:cNvPr id="3" name="object 5"/>
          <p:cNvSpPr/>
          <p:nvPr/>
        </p:nvSpPr>
        <p:spPr>
          <a:xfrm>
            <a:off x="471487" y="1771642"/>
            <a:ext cx="4972051" cy="40849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657974" y="311943"/>
            <a:ext cx="5274017" cy="33313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815012" y="3814122"/>
            <a:ext cx="5486401" cy="29648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083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825" y="297273"/>
            <a:ext cx="4070081" cy="790353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r>
              <a:rPr lang="zh-TW" altLang="en-US" sz="4000" dirty="0">
                <a:solidFill>
                  <a:srgbClr val="FFFF00"/>
                </a:solidFill>
              </a:rPr>
              <a:t>熱傷害的應變措施</a:t>
            </a:r>
          </a:p>
        </p:txBody>
      </p:sp>
      <p:sp>
        <p:nvSpPr>
          <p:cNvPr id="3" name="object 4"/>
          <p:cNvSpPr/>
          <p:nvPr/>
        </p:nvSpPr>
        <p:spPr>
          <a:xfrm>
            <a:off x="422468" y="1557675"/>
            <a:ext cx="5954788" cy="49717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矩形 3"/>
          <p:cNvSpPr/>
          <p:nvPr/>
        </p:nvSpPr>
        <p:spPr>
          <a:xfrm>
            <a:off x="6700838" y="497298"/>
            <a:ext cx="4986338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lang="zh-TW" altLang="en-US" sz="3600" dirty="0">
                <a:latin typeface="+mn-ea"/>
                <a:ea typeface="+mn-ea"/>
                <a:cs typeface="Noto Sans Mono CJK JP Bold"/>
              </a:rPr>
              <a:t>出現熱傷害症狀時，請立即就醫</a:t>
            </a:r>
            <a:r>
              <a:rPr lang="en-US" altLang="zh-TW" sz="3600" dirty="0">
                <a:latin typeface="+mn-ea"/>
                <a:ea typeface="+mn-ea"/>
                <a:cs typeface="Noto Sans Mono CJK JP Bold"/>
              </a:rPr>
              <a:t>:</a:t>
            </a:r>
            <a:endParaRPr lang="zh-TW" altLang="en-US" sz="3600" dirty="0">
              <a:latin typeface="+mn-ea"/>
              <a:ea typeface="+mn-ea"/>
              <a:cs typeface="Noto Sans Mono CJK JP Bold"/>
            </a:endParaRPr>
          </a:p>
          <a:p>
            <a:pPr marL="316865" indent="-304800">
              <a:lnSpc>
                <a:spcPct val="100000"/>
              </a:lnSpc>
              <a:spcBef>
                <a:spcPts val="360"/>
              </a:spcBef>
              <a:buFont typeface="Wingdings"/>
              <a:buChar char=""/>
              <a:tabLst>
                <a:tab pos="316865" algn="l"/>
                <a:tab pos="317500" algn="l"/>
              </a:tabLst>
            </a:pPr>
            <a:r>
              <a:rPr lang="zh-TW" altLang="en-US" sz="3600" dirty="0">
                <a:latin typeface="+mn-ea"/>
                <a:ea typeface="+mn-ea"/>
                <a:cs typeface="Noto Sans Mono CJK JP Bold"/>
              </a:rPr>
              <a:t>體溫升高、心跳加速、皮膚乾熱變紅</a:t>
            </a:r>
          </a:p>
          <a:p>
            <a:pPr marL="316865" indent="-304800">
              <a:lnSpc>
                <a:spcPct val="100000"/>
              </a:lnSpc>
              <a:spcBef>
                <a:spcPts val="360"/>
              </a:spcBef>
              <a:buFont typeface="Wingdings"/>
              <a:buChar char=""/>
              <a:tabLst>
                <a:tab pos="316865" algn="l"/>
                <a:tab pos="317500" algn="l"/>
              </a:tabLst>
            </a:pPr>
            <a:r>
              <a:rPr lang="zh-TW" altLang="en-US" sz="3600" dirty="0">
                <a:latin typeface="+mn-ea"/>
                <a:ea typeface="+mn-ea"/>
                <a:cs typeface="Noto Sans Mono CJK JP Bold"/>
              </a:rPr>
              <a:t>嚴重時會抽筋痙攣、噁心嘔吐、頭暈昏迷、神智混亂、無法流汗</a:t>
            </a:r>
          </a:p>
          <a:p>
            <a:pPr marL="316865" indent="-304800">
              <a:lnSpc>
                <a:spcPct val="100000"/>
              </a:lnSpc>
              <a:spcBef>
                <a:spcPts val="360"/>
              </a:spcBef>
              <a:buFont typeface="Wingdings"/>
              <a:buChar char=""/>
              <a:tabLst>
                <a:tab pos="316865" algn="l"/>
                <a:tab pos="317500" algn="l"/>
              </a:tabLst>
            </a:pPr>
            <a:r>
              <a:rPr lang="zh-TW" altLang="en-US" sz="3600" dirty="0">
                <a:latin typeface="+mn-ea"/>
                <a:ea typeface="+mn-ea"/>
                <a:cs typeface="Noto Sans Mono CJK JP Bold"/>
              </a:rPr>
              <a:t>請離開高溫環境、降低體溫、補充加鹽的冷開水，並立即就</a:t>
            </a:r>
            <a:r>
              <a:rPr lang="zh-TW" altLang="en-US" sz="3600" spc="5" dirty="0">
                <a:latin typeface="+mn-ea"/>
                <a:ea typeface="+mn-ea"/>
                <a:cs typeface="Noto Sans Mono CJK JP Bold"/>
              </a:rPr>
              <a:t>醫</a:t>
            </a:r>
            <a:r>
              <a:rPr lang="en-US" altLang="zh-TW" sz="3600" dirty="0">
                <a:latin typeface="+mn-ea"/>
                <a:ea typeface="+mn-ea"/>
                <a:cs typeface="WenQuanYi Zen Hei Mono"/>
              </a:rPr>
              <a:t>!</a:t>
            </a:r>
            <a:endParaRPr lang="zh-TW" altLang="en-US" sz="3600" dirty="0">
              <a:latin typeface="+mn-ea"/>
              <a:ea typeface="+mn-ea"/>
              <a:cs typeface="WenQuanYi Zen Hei Mono"/>
            </a:endParaRPr>
          </a:p>
        </p:txBody>
      </p:sp>
    </p:spTree>
    <p:extLst>
      <p:ext uri="{BB962C8B-B14F-4D97-AF65-F5344CB8AC3E}">
        <p14:creationId xmlns:p14="http://schemas.microsoft.com/office/powerpoint/2010/main" val="304895577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12;p14"/>
          <p:cNvPicPr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7189" y="928688"/>
            <a:ext cx="6243636" cy="580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826" y="928688"/>
            <a:ext cx="5286374" cy="5800725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4980941" y="-14288"/>
            <a:ext cx="1475331" cy="8309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寒流</a:t>
            </a:r>
          </a:p>
        </p:txBody>
      </p:sp>
    </p:spTree>
    <p:extLst>
      <p:ext uri="{BB962C8B-B14F-4D97-AF65-F5344CB8AC3E}">
        <p14:creationId xmlns:p14="http://schemas.microsoft.com/office/powerpoint/2010/main" val="43340912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019771" y="914144"/>
            <a:ext cx="6518535" cy="5176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750"/>
              </a:spcBef>
              <a:spcAft>
                <a:spcPts val="750"/>
              </a:spcAft>
            </a:pPr>
            <a:r>
              <a:rPr lang="en-US" altLang="zh-TW" sz="3200" dirty="0">
                <a:latin typeface="標楷體" panose="03000509000000000000" pitchFamily="65" charset="-120"/>
                <a:ea typeface="新細明體" panose="02020500000000000000" pitchFamily="18" charset="-120"/>
                <a:cs typeface="新細明體" panose="02020500000000000000" pitchFamily="18" charset="-120"/>
              </a:rPr>
              <a:t>2.</a:t>
            </a:r>
            <a:r>
              <a:rPr lang="zh-TW" altLang="zh-TW" sz="3200" dirty="0">
                <a:latin typeface="新細明體" panose="02020500000000000000" pitchFamily="18" charset="-120"/>
                <a:ea typeface="標楷體" panose="03000509000000000000" pitchFamily="65" charset="-120"/>
                <a:cs typeface="新細明體" panose="02020500000000000000" pitchFamily="18" charset="-120"/>
              </a:rPr>
              <a:t>寒害</a:t>
            </a:r>
            <a:r>
              <a:rPr lang="en-US" altLang="zh-TW" sz="3200" dirty="0">
                <a:latin typeface="新細明體" panose="02020500000000000000" pitchFamily="18" charset="-120"/>
                <a:ea typeface="標楷體" panose="03000509000000000000" pitchFamily="65" charset="-120"/>
                <a:cs typeface="新細明體" panose="02020500000000000000" pitchFamily="18" charset="-120"/>
              </a:rPr>
              <a:t>:</a:t>
            </a:r>
            <a:r>
              <a:rPr lang="zh-TW" altLang="zh-TW" sz="3200" dirty="0">
                <a:latin typeface="新細明體" panose="02020500000000000000" pitchFamily="18" charset="-120"/>
                <a:ea typeface="標楷體" panose="03000509000000000000" pitchFamily="65" charset="-120"/>
                <a:cs typeface="新細明體" panose="02020500000000000000" pitchFamily="18" charset="-120"/>
              </a:rPr>
              <a:t>平均</a:t>
            </a:r>
            <a:r>
              <a:rPr lang="en-US" altLang="zh-TW" sz="3200" dirty="0">
                <a:latin typeface="新細明體" panose="02020500000000000000" pitchFamily="18" charset="-120"/>
                <a:ea typeface="標楷體" panose="03000509000000000000" pitchFamily="65" charset="-120"/>
                <a:cs typeface="新細明體" panose="02020500000000000000" pitchFamily="18" charset="-120"/>
              </a:rPr>
              <a:t>12</a:t>
            </a:r>
            <a:r>
              <a:rPr lang="zh-TW" altLang="zh-TW" sz="3200" dirty="0">
                <a:latin typeface="新細明體" panose="02020500000000000000" pitchFamily="18" charset="-120"/>
                <a:ea typeface="標楷體" panose="03000509000000000000" pitchFamily="65" charset="-120"/>
                <a:cs typeface="新細明體" panose="02020500000000000000" pitchFamily="18" charset="-120"/>
              </a:rPr>
              <a:t>月至隔年</a:t>
            </a:r>
            <a:r>
              <a:rPr lang="en-US" altLang="zh-TW" sz="3200" dirty="0">
                <a:latin typeface="新細明體" panose="02020500000000000000" pitchFamily="18" charset="-120"/>
                <a:ea typeface="標楷體" panose="03000509000000000000" pitchFamily="65" charset="-120"/>
                <a:cs typeface="新細明體" panose="02020500000000000000" pitchFamily="18" charset="-120"/>
              </a:rPr>
              <a:t>3</a:t>
            </a:r>
            <a:r>
              <a:rPr lang="zh-TW" altLang="zh-TW" sz="3200" dirty="0">
                <a:latin typeface="新細明體" panose="02020500000000000000" pitchFamily="18" charset="-120"/>
                <a:ea typeface="標楷體" panose="03000509000000000000" pitchFamily="65" charset="-120"/>
                <a:cs typeface="新細明體" panose="02020500000000000000" pitchFamily="18" charset="-120"/>
              </a:rPr>
              <a:t>月都有機會發生，</a:t>
            </a:r>
            <a:r>
              <a:rPr lang="en-US" altLang="zh-TW" sz="3200" dirty="0">
                <a:latin typeface="新細明體" panose="02020500000000000000" pitchFamily="18" charset="-120"/>
                <a:ea typeface="標楷體" panose="03000509000000000000" pitchFamily="65" charset="-120"/>
                <a:cs typeface="新細明體" panose="02020500000000000000" pitchFamily="18" charset="-120"/>
              </a:rPr>
              <a:t>1</a:t>
            </a:r>
            <a:r>
              <a:rPr lang="zh-TW" altLang="zh-TW" sz="3200" dirty="0">
                <a:latin typeface="新細明體" panose="02020500000000000000" pitchFamily="18" charset="-120"/>
                <a:ea typeface="標楷體" panose="03000509000000000000" pitchFamily="65" charset="-120"/>
                <a:cs typeface="新細明體" panose="02020500000000000000" pitchFamily="18" charset="-120"/>
              </a:rPr>
              <a:t>月發生頻率最高，氣溫下降或持續低溫對農作物或養殖漁業影響最大，</a:t>
            </a:r>
            <a:r>
              <a:rPr lang="zh-TW" altLang="zh-TW" sz="3200" dirty="0">
                <a:solidFill>
                  <a:srgbClr val="333333"/>
                </a:solidFill>
                <a:latin typeface="新細明體" panose="02020500000000000000" pitchFamily="18" charset="-120"/>
                <a:ea typeface="標楷體" panose="03000509000000000000" pitchFamily="65" charset="-120"/>
                <a:cs typeface="Helvetica" panose="020B0604020202020204" pitchFamily="34" charset="0"/>
              </a:rPr>
              <a:t>另外對於人體的健康有影響，特別是當天氣變化較大時，容易引發感冒、咳嗽、氣喘及呼吸系統甚至心血管等方面的疾病。</a:t>
            </a:r>
            <a:endParaRPr lang="zh-TW" altLang="zh-TW" sz="3200" b="1" dirty="0">
              <a:effectLst/>
              <a:latin typeface="新細明體" panose="02020500000000000000" pitchFamily="18" charset="-120"/>
              <a:ea typeface="新細明體" panose="02020500000000000000" pitchFamily="18" charset="-120"/>
              <a:cs typeface="新細明體" panose="02020500000000000000" pitchFamily="18" charset="-12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1628486" y="83147"/>
            <a:ext cx="1475331" cy="8309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zh-TW" altLang="en-US" sz="4800" dirty="0">
                <a:latin typeface="標楷體" panose="03000509000000000000" pitchFamily="65" charset="-120"/>
                <a:ea typeface="標楷體" panose="03000509000000000000" pitchFamily="65" charset="-120"/>
              </a:rPr>
              <a:t>寒流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91" y="1782438"/>
            <a:ext cx="2143125" cy="2143125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578" y="3371594"/>
            <a:ext cx="2143125" cy="302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12636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95"/>
          <a:stretch/>
        </p:blipFill>
        <p:spPr>
          <a:xfrm>
            <a:off x="157878" y="0"/>
            <a:ext cx="5199219" cy="397082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460" y="98204"/>
            <a:ext cx="2605088" cy="218769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3825" y="98204"/>
            <a:ext cx="2743357" cy="208833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4437" y="2251503"/>
            <a:ext cx="2722265" cy="206332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9472" y="2222367"/>
            <a:ext cx="2819116" cy="2238570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3853" y="4314825"/>
            <a:ext cx="2636046" cy="233986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9899" y="4496768"/>
            <a:ext cx="2644538" cy="2144220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38425" y="4496767"/>
            <a:ext cx="2748226" cy="2144221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78745" y="4496767"/>
            <a:ext cx="2725731" cy="215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44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002" y="343425"/>
            <a:ext cx="11020337" cy="619894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9274629" y="979714"/>
            <a:ext cx="1548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2016.1.23-26</a:t>
            </a:r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9900180" y="1446244"/>
            <a:ext cx="923330" cy="4282751"/>
          </a:xfrm>
          <a:prstGeom prst="rect">
            <a:avLst/>
          </a:prstGeom>
          <a:solidFill>
            <a:srgbClr val="002060"/>
          </a:solidFill>
        </p:spPr>
        <p:txBody>
          <a:bodyPr vert="eaVert" wrap="square" rtlCol="0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</a:rPr>
              <a:t>北部</a:t>
            </a:r>
            <a:r>
              <a:rPr lang="en-US" altLang="zh-TW" sz="2400" dirty="0">
                <a:solidFill>
                  <a:schemeClr val="bg1"/>
                </a:solidFill>
              </a:rPr>
              <a:t>6-7</a:t>
            </a:r>
            <a:r>
              <a:rPr lang="zh-TW" altLang="en-US" sz="2400" dirty="0">
                <a:solidFill>
                  <a:schemeClr val="bg1"/>
                </a:solidFill>
              </a:rPr>
              <a:t>度，</a:t>
            </a:r>
            <a:endParaRPr lang="en-US" altLang="zh-TW" sz="2400" dirty="0">
              <a:solidFill>
                <a:schemeClr val="bg1"/>
              </a:solidFill>
            </a:endParaRPr>
          </a:p>
          <a:p>
            <a:r>
              <a:rPr lang="zh-TW" altLang="en-US" sz="2400" dirty="0">
                <a:solidFill>
                  <a:schemeClr val="bg1"/>
                </a:solidFill>
              </a:rPr>
              <a:t>體感溫度</a:t>
            </a:r>
            <a:r>
              <a:rPr lang="en-US" altLang="zh-TW" sz="2400" dirty="0">
                <a:solidFill>
                  <a:schemeClr val="bg1"/>
                </a:solidFill>
              </a:rPr>
              <a:t>0~</a:t>
            </a:r>
            <a:r>
              <a:rPr lang="zh-TW" altLang="en-US" sz="2400" dirty="0">
                <a:solidFill>
                  <a:schemeClr val="bg1"/>
                </a:solidFill>
              </a:rPr>
              <a:t>負</a:t>
            </a:r>
            <a:r>
              <a:rPr lang="en-US" altLang="zh-TW" sz="2400" b="1" dirty="0">
                <a:solidFill>
                  <a:schemeClr val="bg1"/>
                </a:solidFill>
              </a:rPr>
              <a:t>4</a:t>
            </a:r>
            <a:r>
              <a:rPr lang="zh-TW" altLang="en-US" sz="2400" dirty="0">
                <a:solidFill>
                  <a:schemeClr val="bg1"/>
                </a:solidFill>
              </a:rPr>
              <a:t>度</a:t>
            </a:r>
          </a:p>
        </p:txBody>
      </p:sp>
    </p:spTree>
    <p:extLst>
      <p:ext uri="{BB962C8B-B14F-4D97-AF65-F5344CB8AC3E}">
        <p14:creationId xmlns:p14="http://schemas.microsoft.com/office/powerpoint/2010/main" val="55556281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23" y="263205"/>
            <a:ext cx="10626055" cy="5977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72399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71" y="578841"/>
            <a:ext cx="10676388" cy="6005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95419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340" y="717258"/>
            <a:ext cx="10206605" cy="574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906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內容版面配置區 2"/>
          <p:cNvSpPr>
            <a:spLocks noGrp="1"/>
          </p:cNvSpPr>
          <p:nvPr>
            <p:ph idx="1"/>
          </p:nvPr>
        </p:nvSpPr>
        <p:spPr>
          <a:xfrm>
            <a:off x="1662199" y="714375"/>
            <a:ext cx="5295814" cy="5743575"/>
          </a:xfrm>
        </p:spPr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en-US" altLang="zh-TW" sz="3600" dirty="0">
                <a:solidFill>
                  <a:srgbClr val="FF0000"/>
                </a:solidFill>
              </a:rPr>
              <a:t>       </a:t>
            </a:r>
            <a:r>
              <a:rPr lang="en-US" altLang="zh-TW" sz="4400" dirty="0">
                <a:solidFill>
                  <a:srgbClr val="FF0000"/>
                </a:solidFill>
              </a:rPr>
              <a:t>2015</a:t>
            </a:r>
            <a:r>
              <a:rPr lang="zh-TW" altLang="en-US" sz="4400" dirty="0"/>
              <a:t>年</a:t>
            </a:r>
            <a:r>
              <a:rPr lang="en-US" altLang="zh-TW" sz="4400" dirty="0"/>
              <a:t>3</a:t>
            </a:r>
            <a:r>
              <a:rPr lang="zh-TW" altLang="en-US" sz="4400" dirty="0"/>
              <a:t>月，</a:t>
            </a:r>
            <a:r>
              <a:rPr lang="zh-TW" altLang="en-US" sz="4400" dirty="0">
                <a:solidFill>
                  <a:srgbClr val="FF0000"/>
                </a:solidFill>
              </a:rPr>
              <a:t>石門水庫</a:t>
            </a:r>
            <a:r>
              <a:rPr lang="zh-TW" altLang="en-US" sz="4400" dirty="0"/>
              <a:t>出現大缺水才會現身的「</a:t>
            </a:r>
            <a:r>
              <a:rPr lang="zh-TW" altLang="en-US" sz="4400" dirty="0">
                <a:solidFill>
                  <a:srgbClr val="FF0000"/>
                </a:solidFill>
              </a:rPr>
              <a:t>夢幻草原</a:t>
            </a:r>
            <a:r>
              <a:rPr lang="zh-TW" altLang="en-US" sz="4400" dirty="0"/>
              <a:t>」，水位降到建庫以來新低，落到</a:t>
            </a:r>
            <a:r>
              <a:rPr lang="en-US" altLang="zh-TW" sz="4400" dirty="0"/>
              <a:t>220</a:t>
            </a:r>
            <a:r>
              <a:rPr lang="zh-TW" altLang="en-US" sz="4400" dirty="0"/>
              <a:t>公尺以下，逐漸逼近難以取水的呆水位</a:t>
            </a:r>
            <a:r>
              <a:rPr lang="en-US" altLang="zh-TW" sz="4400" dirty="0"/>
              <a:t>195</a:t>
            </a:r>
            <a:r>
              <a:rPr lang="zh-TW" altLang="en-US" sz="4400" dirty="0"/>
              <a:t>公尺</a:t>
            </a:r>
          </a:p>
        </p:txBody>
      </p:sp>
      <p:pic>
        <p:nvPicPr>
          <p:cNvPr id="130051" name="Picture 2" descr="http://cw1.tw/CW/images/fck/F142683714547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40612" y="1085849"/>
            <a:ext cx="4518787" cy="4922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字方塊 3"/>
          <p:cNvSpPr txBox="1"/>
          <p:nvPr/>
        </p:nvSpPr>
        <p:spPr>
          <a:xfrm>
            <a:off x="560554" y="1491048"/>
            <a:ext cx="1200329" cy="451743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6600" dirty="0">
                <a:latin typeface="標楷體" panose="03000509000000000000" pitchFamily="65" charset="-120"/>
                <a:ea typeface="標楷體" panose="03000509000000000000" pitchFamily="65" charset="-120"/>
              </a:rPr>
              <a:t>乾旱</a:t>
            </a:r>
          </a:p>
        </p:txBody>
      </p:sp>
    </p:spTree>
    <p:extLst>
      <p:ext uri="{BB962C8B-B14F-4D97-AF65-F5344CB8AC3E}">
        <p14:creationId xmlns:p14="http://schemas.microsoft.com/office/powerpoint/2010/main" val="254623929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35" y="169649"/>
            <a:ext cx="11376453" cy="657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61888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2" descr="光に反射する水滴 Water drop vect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0" name="Picture 2" descr="http://www.greeninside.com.tw/wp-content/uploads/2011/04/雨水回收-雨撲滿特輯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98600" y="-20638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2273049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2" descr="光に反射する水滴 Water drop vect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8" name="Picture 2" descr="雨水回收-雨撲滿特輯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2575" y="42863"/>
            <a:ext cx="9101138" cy="684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0861283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2" descr="光に反射する水滴 Water drop vect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6" name="Picture 2" descr="http://pic.pimg.tw/grace0623/1311327211-b296b45c9cd7a9d4d5d65bfeb48dc775_n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0" y="19050"/>
            <a:ext cx="9144000" cy="683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05176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2" descr="光に反射する水滴 Water drop vect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4" name="Picture 1" descr="http://www.coinn.com.tw/images/ind_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718053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911179" y="1858166"/>
            <a:ext cx="946283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7200" dirty="0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抗旱大作戰</a:t>
            </a:r>
            <a:r>
              <a:rPr lang="en-US" altLang="zh-TW" sz="7200" dirty="0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~</a:t>
            </a:r>
          </a:p>
          <a:p>
            <a:r>
              <a:rPr lang="zh-TW" altLang="en-US" sz="7200" dirty="0">
                <a:solidFill>
                  <a:srgbClr val="0033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測試你對台灣現狀的了解</a:t>
            </a:r>
          </a:p>
        </p:txBody>
      </p:sp>
    </p:spTree>
    <p:extLst>
      <p:ext uri="{BB962C8B-B14F-4D97-AF65-F5344CB8AC3E}">
        <p14:creationId xmlns:p14="http://schemas.microsoft.com/office/powerpoint/2010/main" val="162109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2209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135188" y="1341439"/>
            <a:ext cx="7993062" cy="33115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kumimoji="0" lang="zh-TW" altLang="en-US" sz="5400" dirty="0">
                <a:solidFill>
                  <a:srgbClr val="7030A0"/>
                </a:solidFill>
                <a:ea typeface="標楷體" pitchFamily="65" charset="-120"/>
              </a:rPr>
              <a:t>    </a:t>
            </a:r>
            <a:r>
              <a:rPr kumimoji="0" lang="en-US" altLang="zh-TW" sz="5400" dirty="0">
                <a:solidFill>
                  <a:srgbClr val="0070C0"/>
                </a:solidFill>
                <a:ea typeface="標楷體" pitchFamily="65" charset="-120"/>
              </a:rPr>
              <a:t>1.</a:t>
            </a:r>
            <a:r>
              <a:rPr kumimoji="0" lang="zh-TW" altLang="zh-TW" sz="5400" b="1" dirty="0">
                <a:solidFill>
                  <a:srgbClr val="0070C0"/>
                </a:solidFill>
                <a:ea typeface="標楷體" pitchFamily="65" charset="-120"/>
              </a:rPr>
              <a:t>目前全世界嚴重缺水有</a:t>
            </a:r>
            <a:r>
              <a:rPr kumimoji="0" lang="en-US" altLang="zh-TW" sz="5400" b="1" dirty="0">
                <a:solidFill>
                  <a:srgbClr val="0070C0"/>
                </a:solidFill>
                <a:ea typeface="標楷體" pitchFamily="65" charset="-120"/>
              </a:rPr>
              <a:t>36</a:t>
            </a:r>
            <a:r>
              <a:rPr kumimoji="0" lang="zh-TW" altLang="zh-TW" sz="5400" b="1" dirty="0">
                <a:solidFill>
                  <a:srgbClr val="0070C0"/>
                </a:solidFill>
                <a:ea typeface="標楷體" pitchFamily="65" charset="-120"/>
              </a:rPr>
              <a:t>個地區，台灣也名列其中，請問台灣排名第幾名？</a:t>
            </a:r>
          </a:p>
        </p:txBody>
      </p:sp>
    </p:spTree>
    <p:extLst>
      <p:ext uri="{BB962C8B-B14F-4D97-AF65-F5344CB8AC3E}">
        <p14:creationId xmlns:p14="http://schemas.microsoft.com/office/powerpoint/2010/main" val="587943975"/>
      </p:ext>
    </p:extLst>
  </p:cSld>
  <p:clrMapOvr>
    <a:masterClrMapping/>
  </p:clrMapOvr>
</p:sld>
</file>

<file path=ppt/theme/theme1.xml><?xml version="1.0" encoding="utf-8"?>
<a:theme xmlns:a="http://schemas.openxmlformats.org/drawingml/2006/main" name="絲縷">
  <a:themeElements>
    <a:clrScheme name="絲縷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絲縷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絲縷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866</TotalTime>
  <Words>3152</Words>
  <Application>Microsoft Office PowerPoint</Application>
  <PresentationFormat>寬螢幕</PresentationFormat>
  <Paragraphs>193</Paragraphs>
  <Slides>74</Slides>
  <Notes>28</Notes>
  <HiddenSlides>0</HiddenSlides>
  <MMClips>0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74</vt:i4>
      </vt:variant>
    </vt:vector>
  </HeadingPairs>
  <TitlesOfParts>
    <vt:vector size="87" baseType="lpstr">
      <vt:lpstr>jf open 粉圓 1.1</vt:lpstr>
      <vt:lpstr>華康雅藝體W6</vt:lpstr>
      <vt:lpstr>Microsoft JhengHei</vt:lpstr>
      <vt:lpstr>Microsoft JhengHei</vt:lpstr>
      <vt:lpstr>新細明體</vt:lpstr>
      <vt:lpstr>標楷體</vt:lpstr>
      <vt:lpstr>Arial</vt:lpstr>
      <vt:lpstr>Calibri</vt:lpstr>
      <vt:lpstr>Century Gothic</vt:lpstr>
      <vt:lpstr>Helvetica</vt:lpstr>
      <vt:lpstr>Wingdings</vt:lpstr>
      <vt:lpstr>Wingdings 3</vt:lpstr>
      <vt:lpstr>絲縷</vt:lpstr>
      <vt:lpstr>PowerPoint 簡報</vt:lpstr>
      <vt:lpstr>未來你想過哪一種生活？</vt:lpstr>
      <vt:lpstr>限水有多苦？ 一起來回顧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75億人搶0.4滴水 </vt:lpstr>
      <vt:lpstr>台灣缺水危機</vt:lpstr>
      <vt:lpstr>56年來最大旱災！22颱風閃過台灣 5水庫水位低於2015年旱災(2020年12月資訊) </vt:lpstr>
      <vt:lpstr>地球危機~有史以來最熱的10年2020.12.03發布</vt:lpstr>
      <vt:lpstr>PowerPoint 簡報</vt:lpstr>
      <vt:lpstr>地震震度分級表(新舊制)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熱傷害</vt:lpstr>
      <vt:lpstr>PowerPoint 簡報</vt:lpstr>
      <vt:lpstr>避免熱傷害3大絕招</vt:lpstr>
      <vt:lpstr>熱傷害的應變措施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120</cp:revision>
  <cp:lastPrinted>2014-11-07T05:14:13Z</cp:lastPrinted>
  <dcterms:created xsi:type="dcterms:W3CDTF">2014-11-06T05:05:09Z</dcterms:created>
  <dcterms:modified xsi:type="dcterms:W3CDTF">2024-10-30T03:38:22Z</dcterms:modified>
</cp:coreProperties>
</file>