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95" r:id="rId3"/>
    <p:sldId id="296" r:id="rId4"/>
    <p:sldId id="297" r:id="rId5"/>
    <p:sldId id="302" r:id="rId6"/>
    <p:sldId id="273" r:id="rId7"/>
    <p:sldId id="298" r:id="rId8"/>
    <p:sldId id="299" r:id="rId9"/>
    <p:sldId id="301" r:id="rId10"/>
    <p:sldId id="303" r:id="rId11"/>
    <p:sldId id="305" r:id="rId12"/>
    <p:sldId id="307" r:id="rId13"/>
    <p:sldId id="284" r:id="rId14"/>
    <p:sldId id="311" r:id="rId15"/>
    <p:sldId id="269" r:id="rId16"/>
  </p:sldIdLst>
  <p:sldSz cx="12192000" cy="6858000"/>
  <p:notesSz cx="9926638" cy="67976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8D5872AF-E063-4A14-909D-F67FE82FD00C}">
          <p14:sldIdLst>
            <p14:sldId id="256"/>
            <p14:sldId id="295"/>
            <p14:sldId id="296"/>
            <p14:sldId id="297"/>
            <p14:sldId id="302"/>
            <p14:sldId id="273"/>
            <p14:sldId id="298"/>
            <p14:sldId id="299"/>
            <p14:sldId id="301"/>
            <p14:sldId id="303"/>
            <p14:sldId id="305"/>
            <p14:sldId id="307"/>
            <p14:sldId id="284"/>
            <p14:sldId id="311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FFCC"/>
    <a:srgbClr val="FFCC99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13" autoAdjust="0"/>
    <p:restoredTop sz="92742" autoAdjust="0"/>
  </p:normalViewPr>
  <p:slideViewPr>
    <p:cSldViewPr>
      <p:cViewPr varScale="1">
        <p:scale>
          <a:sx n="63" d="100"/>
          <a:sy n="63" d="100"/>
        </p:scale>
        <p:origin x="65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8148C-3990-4DBA-AD94-CBA69729F745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1" y="645661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5622799" y="645661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08AA76-A97F-4345-919E-C56AE9E521C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505513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D11A84-CA8C-4417-84F0-A1C9D45679DB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49313"/>
            <a:ext cx="4075112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2665" y="3271382"/>
            <a:ext cx="7941309" cy="267658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5661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2799" y="6456611"/>
            <a:ext cx="4301543" cy="3410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15221B-70E3-4690-AB37-3864201C50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15778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5221B-70E3-4690-AB37-3864201C503D}" type="slidenum">
              <a:rPr lang="zh-TW" altLang="en-US" smtClean="0"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1450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2925763" y="849313"/>
            <a:ext cx="4075112" cy="2293937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15221B-70E3-4690-AB37-3864201C503D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9975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ctrTitle"/>
          </p:nvPr>
        </p:nvSpPr>
        <p:spPr>
          <a:xfrm>
            <a:off x="3048000" y="3124200"/>
            <a:ext cx="82296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9" name="副標題 8"/>
          <p:cNvSpPr>
            <a:spLocks noGrp="1"/>
          </p:cNvSpPr>
          <p:nvPr>
            <p:ph type="subTitle" idx="1"/>
          </p:nvPr>
        </p:nvSpPr>
        <p:spPr>
          <a:xfrm>
            <a:off x="3048000" y="5003322"/>
            <a:ext cx="82296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TW" altLang="en-US"/>
              <a:t>按一下以編輯母片副標題樣式</a:t>
            </a:r>
            <a:endParaRPr kumimoji="0" lang="en-US"/>
          </a:p>
        </p:txBody>
      </p:sp>
      <p:sp>
        <p:nvSpPr>
          <p:cNvPr id="28" name="日期版面配置區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3828" y="1110597"/>
            <a:ext cx="2286000" cy="508000"/>
          </a:xfrm>
        </p:spPr>
        <p:txBody>
          <a:bodyPr/>
          <a:lstStyle/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17" name="頁尾版面配置區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5959" y="4117661"/>
            <a:ext cx="3657600" cy="512064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10" name="矩形 9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矩形 11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4" name="矩形 13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9" name="矩形 18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直線接點 17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2" name="直線接點 21"/>
          <p:cNvSpPr>
            <a:spLocks noChangeShapeType="1"/>
          </p:cNvSpPr>
          <p:nvPr/>
        </p:nvSpPr>
        <p:spPr bwMode="auto">
          <a:xfrm>
            <a:off x="1215180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7" name="矩形 26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橢圓 20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橢圓 22"/>
          <p:cNvSpPr/>
          <p:nvPr/>
        </p:nvSpPr>
        <p:spPr bwMode="auto">
          <a:xfrm>
            <a:off x="1746176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4" name="橢圓 23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橢圓 25"/>
          <p:cNvSpPr/>
          <p:nvPr/>
        </p:nvSpPr>
        <p:spPr bwMode="auto">
          <a:xfrm>
            <a:off x="2218944" y="5788152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5" name="橢圓 24"/>
          <p:cNvSpPr/>
          <p:nvPr/>
        </p:nvSpPr>
        <p:spPr>
          <a:xfrm>
            <a:off x="2540000" y="4495800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9" name="投影片編號版面配置區 28"/>
          <p:cNvSpPr>
            <a:spLocks noGrp="1"/>
          </p:cNvSpPr>
          <p:nvPr>
            <p:ph type="sldNum" sz="quarter" idx="12"/>
          </p:nvPr>
        </p:nvSpPr>
        <p:spPr bwMode="auto">
          <a:xfrm>
            <a:off x="1767392" y="4928702"/>
            <a:ext cx="812800" cy="517524"/>
          </a:xfrm>
        </p:spPr>
        <p:txBody>
          <a:bodyPr/>
          <a:lstStyle/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235200" cy="5851525"/>
          </a:xfrm>
        </p:spPr>
        <p:txBody>
          <a:bodyPr vert="eaVert"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8" name="內容版面配置區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9956800" cy="4873752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頁尾版面配置區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048000" y="2895600"/>
            <a:ext cx="82296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3048000" y="5010150"/>
            <a:ext cx="82296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10732008" y="1106932"/>
            <a:ext cx="2286000" cy="508000"/>
          </a:xfrm>
        </p:spPr>
        <p:txBody>
          <a:bodyPr/>
          <a:lstStyle/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10046208" y="4114800"/>
            <a:ext cx="3657600" cy="512064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9" name="矩形 8"/>
          <p:cNvSpPr/>
          <p:nvPr/>
        </p:nvSpPr>
        <p:spPr bwMode="auto">
          <a:xfrm>
            <a:off x="508000" y="0"/>
            <a:ext cx="8128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矩形 9"/>
          <p:cNvSpPr/>
          <p:nvPr/>
        </p:nvSpPr>
        <p:spPr bwMode="auto">
          <a:xfrm>
            <a:off x="368448" y="0"/>
            <a:ext cx="139552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矩形 10"/>
          <p:cNvSpPr/>
          <p:nvPr/>
        </p:nvSpPr>
        <p:spPr bwMode="auto">
          <a:xfrm>
            <a:off x="1320800" y="0"/>
            <a:ext cx="242496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矩形 11"/>
          <p:cNvSpPr/>
          <p:nvPr/>
        </p:nvSpPr>
        <p:spPr bwMode="auto">
          <a:xfrm>
            <a:off x="1521760" y="0"/>
            <a:ext cx="30704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4179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直線接點 13"/>
          <p:cNvSpPr>
            <a:spLocks noChangeShapeType="1"/>
          </p:cNvSpPr>
          <p:nvPr/>
        </p:nvSpPr>
        <p:spPr bwMode="auto">
          <a:xfrm>
            <a:off x="12192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5" name="直線接點 14"/>
          <p:cNvSpPr>
            <a:spLocks noChangeShapeType="1"/>
          </p:cNvSpPr>
          <p:nvPr/>
        </p:nvSpPr>
        <p:spPr bwMode="auto">
          <a:xfrm>
            <a:off x="1138816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2302187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7" name="直線接點 16"/>
          <p:cNvSpPr>
            <a:spLocks noChangeShapeType="1"/>
          </p:cNvSpPr>
          <p:nvPr/>
        </p:nvSpPr>
        <p:spPr bwMode="auto">
          <a:xfrm>
            <a:off x="1422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8" name="矩形 17"/>
          <p:cNvSpPr/>
          <p:nvPr/>
        </p:nvSpPr>
        <p:spPr bwMode="auto">
          <a:xfrm>
            <a:off x="1625600" y="0"/>
            <a:ext cx="1016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9" name="橢圓 18"/>
          <p:cNvSpPr/>
          <p:nvPr/>
        </p:nvSpPr>
        <p:spPr bwMode="auto">
          <a:xfrm>
            <a:off x="812800" y="3429000"/>
            <a:ext cx="17272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0" name="橢圓 19"/>
          <p:cNvSpPr/>
          <p:nvPr/>
        </p:nvSpPr>
        <p:spPr bwMode="auto">
          <a:xfrm>
            <a:off x="1766272" y="4866752"/>
            <a:ext cx="855232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1" name="橢圓 20"/>
          <p:cNvSpPr/>
          <p:nvPr/>
        </p:nvSpPr>
        <p:spPr bwMode="auto">
          <a:xfrm>
            <a:off x="1454773" y="5500632"/>
            <a:ext cx="18288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2" name="橢圓 21"/>
          <p:cNvSpPr/>
          <p:nvPr/>
        </p:nvSpPr>
        <p:spPr bwMode="auto">
          <a:xfrm>
            <a:off x="2218944" y="5791200"/>
            <a:ext cx="36576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橢圓 22"/>
          <p:cNvSpPr/>
          <p:nvPr/>
        </p:nvSpPr>
        <p:spPr bwMode="auto">
          <a:xfrm>
            <a:off x="2505387" y="4479888"/>
            <a:ext cx="48768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6" name="直線接點 25"/>
          <p:cNvSpPr>
            <a:spLocks noChangeShapeType="1"/>
          </p:cNvSpPr>
          <p:nvPr/>
        </p:nvSpPr>
        <p:spPr bwMode="auto">
          <a:xfrm>
            <a:off x="12130592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 bwMode="auto">
          <a:xfrm>
            <a:off x="1787488" y="4928702"/>
            <a:ext cx="812800" cy="517524"/>
          </a:xfrm>
        </p:spPr>
        <p:txBody>
          <a:bodyPr/>
          <a:lstStyle/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9" name="內容版面配置區 8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5693664" y="1600200"/>
            <a:ext cx="4876800" cy="45720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058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1" name="內容版面配置區 10"/>
          <p:cNvSpPr>
            <a:spLocks noGrp="1"/>
          </p:cNvSpPr>
          <p:nvPr>
            <p:ph sz="quarter" idx="2"/>
          </p:nvPr>
        </p:nvSpPr>
        <p:spPr>
          <a:xfrm>
            <a:off x="6096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3" name="內容版面配置區 12"/>
          <p:cNvSpPr>
            <a:spLocks noGrp="1"/>
          </p:cNvSpPr>
          <p:nvPr>
            <p:ph sz="quarter" idx="4"/>
          </p:nvPr>
        </p:nvSpPr>
        <p:spPr>
          <a:xfrm>
            <a:off x="5829300" y="2362200"/>
            <a:ext cx="4876800" cy="3886200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12" name="文字版面配置區 11"/>
          <p:cNvSpPr>
            <a:spLocks noGrp="1"/>
          </p:cNvSpPr>
          <p:nvPr>
            <p:ph type="body" sz="quarter" idx="1"/>
          </p:nvPr>
        </p:nvSpPr>
        <p:spPr>
          <a:xfrm>
            <a:off x="6096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4" name="文字版面配置區 13"/>
          <p:cNvSpPr>
            <a:spLocks noGrp="1"/>
          </p:cNvSpPr>
          <p:nvPr>
            <p:ph type="body" sz="quarter" idx="3"/>
          </p:nvPr>
        </p:nvSpPr>
        <p:spPr>
          <a:xfrm>
            <a:off x="5791200" y="1569720"/>
            <a:ext cx="48768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5547360" y="3124200"/>
            <a:ext cx="6309360" cy="6096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2"/>
          </p:nvPr>
        </p:nvSpPr>
        <p:spPr>
          <a:xfrm>
            <a:off x="9083040" y="274320"/>
            <a:ext cx="2036064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8" name="直線接點 7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矩形 11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直線接點 12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4" name="橢圓 13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18" name="內容版面配置區 17"/>
          <p:cNvSpPr>
            <a:spLocks noGrp="1"/>
          </p:cNvSpPr>
          <p:nvPr>
            <p:ph sz="quarter" idx="1"/>
          </p:nvPr>
        </p:nvSpPr>
        <p:spPr>
          <a:xfrm>
            <a:off x="406400" y="274320"/>
            <a:ext cx="7518400" cy="6327648"/>
          </a:xfrm>
        </p:spPr>
        <p:txBody>
          <a:bodyPr/>
          <a:lstStyle/>
          <a:p>
            <a:pPr lvl="0" eaLnBrk="1" latinLnBrk="0" hangingPunct="1"/>
            <a:r>
              <a:rPr lang="zh-TW" altLang="en-US"/>
              <a:t>按一下以編輯母片文字樣式</a:t>
            </a:r>
          </a:p>
          <a:p>
            <a:pPr lvl="1" eaLnBrk="1" latinLnBrk="0" hangingPunct="1"/>
            <a:r>
              <a:rPr lang="zh-TW" altLang="en-US"/>
              <a:t>第二層</a:t>
            </a:r>
          </a:p>
          <a:p>
            <a:pPr lvl="2" eaLnBrk="1" latinLnBrk="0" hangingPunct="1"/>
            <a:r>
              <a:rPr lang="zh-TW" altLang="en-US"/>
              <a:t>第三層</a:t>
            </a:r>
          </a:p>
          <a:p>
            <a:pPr lvl="3" eaLnBrk="1" latinLnBrk="0" hangingPunct="1"/>
            <a:r>
              <a:rPr lang="zh-TW" altLang="en-US"/>
              <a:t>第四層</a:t>
            </a:r>
          </a:p>
          <a:p>
            <a:pPr lvl="4" eaLnBrk="1" latinLnBrk="0" hangingPunct="1"/>
            <a:r>
              <a:rPr lang="zh-TW" altLang="en-US"/>
              <a:t>第五層</a:t>
            </a:r>
            <a:endParaRPr kumimoji="0" lang="en-US"/>
          </a:p>
        </p:txBody>
      </p:sp>
      <p:sp>
        <p:nvSpPr>
          <p:cNvPr id="21" name="日期版面配置區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22" name="投影片編號版面配置區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3" name="頁尾版面配置區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3" name="橢圓 12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 rot="5400000">
            <a:off x="5518404" y="3124200"/>
            <a:ext cx="6309360" cy="6096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0" y="0"/>
            <a:ext cx="82296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zh-TW" altLang="en-US"/>
              <a:t>按一下圖示以新增圖片</a:t>
            </a:r>
            <a:endParaRPr kumimoji="0" 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9021064" y="264795"/>
            <a:ext cx="2032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</p:txBody>
      </p:sp>
      <p:sp>
        <p:nvSpPr>
          <p:cNvPr id="10" name="直線接點 9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1" name="矩形 10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直線接點 11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9" name="直線接點 18"/>
          <p:cNvSpPr>
            <a:spLocks noChangeShapeType="1"/>
          </p:cNvSpPr>
          <p:nvPr/>
        </p:nvSpPr>
        <p:spPr bwMode="auto">
          <a:xfrm>
            <a:off x="83312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0" name="直線接點 19"/>
          <p:cNvSpPr>
            <a:spLocks noChangeShapeType="1"/>
          </p:cNvSpPr>
          <p:nvPr/>
        </p:nvSpPr>
        <p:spPr bwMode="auto">
          <a:xfrm>
            <a:off x="8256395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17" name="日期版面配置區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18" name="投影片編號版面配置區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21" name="頁尾版面配置區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直線接點 15"/>
          <p:cNvSpPr>
            <a:spLocks noChangeShapeType="1"/>
          </p:cNvSpPr>
          <p:nvPr/>
        </p:nvSpPr>
        <p:spPr bwMode="auto">
          <a:xfrm>
            <a:off x="11684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22" name="標題版面配置區 2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568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zh-TW" altLang="en-US"/>
              <a:t>按一下以編輯母片標題樣式</a:t>
            </a:r>
            <a:endParaRPr kumimoji="0" lang="en-US"/>
          </a:p>
        </p:txBody>
      </p:sp>
      <p:sp>
        <p:nvSpPr>
          <p:cNvPr id="13" name="文字版面配置區 1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99568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TW" altLang="en-US"/>
              <a:t>按一下以編輯母片文字樣式</a:t>
            </a:r>
          </a:p>
          <a:p>
            <a:pPr lvl="1" eaLnBrk="1" latinLnBrk="0" hangingPunct="1"/>
            <a:r>
              <a:rPr kumimoji="0" lang="zh-TW" altLang="en-US"/>
              <a:t>第二層</a:t>
            </a:r>
          </a:p>
          <a:p>
            <a:pPr lvl="2" eaLnBrk="1" latinLnBrk="0" hangingPunct="1"/>
            <a:r>
              <a:rPr kumimoji="0" lang="zh-TW" altLang="en-US"/>
              <a:t>第三層</a:t>
            </a:r>
          </a:p>
          <a:p>
            <a:pPr lvl="3" eaLnBrk="1" latinLnBrk="0" hangingPunct="1"/>
            <a:r>
              <a:rPr kumimoji="0" lang="zh-TW" altLang="en-US"/>
              <a:t>第四層</a:t>
            </a:r>
          </a:p>
          <a:p>
            <a:pPr lvl="4" eaLnBrk="1" latinLnBrk="0" hangingPunct="1"/>
            <a:r>
              <a:rPr kumimoji="0" lang="zh-TW" altLang="en-US"/>
              <a:t>第五層</a:t>
            </a:r>
            <a:endParaRPr kumimoji="0" lang="en-US"/>
          </a:p>
        </p:txBody>
      </p:sp>
      <p:sp>
        <p:nvSpPr>
          <p:cNvPr id="14" name="日期版面配置區 13"/>
          <p:cNvSpPr>
            <a:spLocks noGrp="1"/>
          </p:cNvSpPr>
          <p:nvPr>
            <p:ph type="dt" sz="half" idx="2"/>
          </p:nvPr>
        </p:nvSpPr>
        <p:spPr>
          <a:xfrm rot="5400000">
            <a:off x="10454640" y="1017843"/>
            <a:ext cx="2011680" cy="512064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7BA3F205-48F3-46D0-8901-4436D3A9CA3A}" type="datetimeFigureOut">
              <a:rPr lang="zh-TW" altLang="en-US" smtClean="0"/>
              <a:t>2023/11/27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3"/>
          </p:nvPr>
        </p:nvSpPr>
        <p:spPr>
          <a:xfrm rot="5400000">
            <a:off x="9853648" y="3676280"/>
            <a:ext cx="3200400" cy="48768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直線接點 6"/>
          <p:cNvSpPr>
            <a:spLocks noChangeShapeType="1"/>
          </p:cNvSpPr>
          <p:nvPr/>
        </p:nvSpPr>
        <p:spPr bwMode="auto">
          <a:xfrm>
            <a:off x="1016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直線接點 8"/>
          <p:cNvSpPr>
            <a:spLocks noChangeShapeType="1"/>
          </p:cNvSpPr>
          <p:nvPr/>
        </p:nvSpPr>
        <p:spPr bwMode="auto">
          <a:xfrm>
            <a:off x="119888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矩形 9"/>
          <p:cNvSpPr/>
          <p:nvPr/>
        </p:nvSpPr>
        <p:spPr bwMode="auto">
          <a:xfrm>
            <a:off x="11785600" y="0"/>
            <a:ext cx="4064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直線接點 10"/>
          <p:cNvSpPr>
            <a:spLocks noChangeShapeType="1"/>
          </p:cNvSpPr>
          <p:nvPr/>
        </p:nvSpPr>
        <p:spPr bwMode="auto">
          <a:xfrm>
            <a:off x="118872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2" name="橢圓 11"/>
          <p:cNvSpPr/>
          <p:nvPr/>
        </p:nvSpPr>
        <p:spPr>
          <a:xfrm>
            <a:off x="10875264" y="5715000"/>
            <a:ext cx="73152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 dirty="0"/>
          </a:p>
        </p:txBody>
      </p:sp>
      <p:sp>
        <p:nvSpPr>
          <p:cNvPr id="23" name="投影片編號版面配置區 22"/>
          <p:cNvSpPr>
            <a:spLocks noGrp="1"/>
          </p:cNvSpPr>
          <p:nvPr>
            <p:ph type="sldNum" sz="quarter" idx="4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61405580-7F32-4DD1-86A3-3E9845381043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fatraceschool.k12ea.gov.tw/frontend/index.htm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0FB714E2-65A7-4B70-9AB8-165DA9940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335360" y="548680"/>
            <a:ext cx="6840760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anchor="ctr">
            <a:noAutofit/>
          </a:bodyPr>
          <a:lstStyle>
            <a:lvl1pPr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r>
              <a:rPr lang="zh-TW" altLang="en-US" sz="5400" dirty="0">
                <a:solidFill>
                  <a:schemeClr val="accent3">
                    <a:lumMod val="75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臺北市立民生國中</a:t>
            </a:r>
            <a:br>
              <a:rPr lang="en-US" altLang="zh-TW" sz="5400" dirty="0">
                <a:solidFill>
                  <a:schemeClr val="accent3">
                    <a:lumMod val="75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</a:br>
            <a:r>
              <a:rPr lang="en-US" altLang="zh-TW" sz="5400" dirty="0">
                <a:solidFill>
                  <a:schemeClr val="accent3">
                    <a:lumMod val="75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112</a:t>
            </a:r>
            <a:r>
              <a:rPr lang="zh-TW" altLang="en-US" sz="5400" dirty="0">
                <a:solidFill>
                  <a:schemeClr val="accent3">
                    <a:lumMod val="75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學年度第</a:t>
            </a:r>
            <a:r>
              <a:rPr lang="en-US" altLang="zh-TW" sz="5400" dirty="0">
                <a:solidFill>
                  <a:schemeClr val="accent3">
                    <a:lumMod val="75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1</a:t>
            </a:r>
            <a:r>
              <a:rPr lang="zh-TW" altLang="en-US" sz="5400" dirty="0">
                <a:solidFill>
                  <a:schemeClr val="accent3">
                    <a:lumMod val="75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學期</a:t>
            </a:r>
            <a:br>
              <a:rPr lang="en-US" altLang="zh-TW" sz="5400" dirty="0">
                <a:solidFill>
                  <a:schemeClr val="accent3">
                    <a:lumMod val="75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</a:br>
            <a:r>
              <a:rPr lang="zh-TW" altLang="en-US" sz="5400" dirty="0">
                <a:solidFill>
                  <a:schemeClr val="accent3">
                    <a:lumMod val="75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午餐供應委員會</a:t>
            </a:r>
            <a:r>
              <a:rPr lang="zh-TW" altLang="en-US" sz="5400" b="0" dirty="0">
                <a:solidFill>
                  <a:schemeClr val="accent3">
                    <a:lumMod val="75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                              </a:t>
            </a:r>
            <a:endParaRPr lang="en-US" altLang="zh-TW" sz="5400" dirty="0">
              <a:solidFill>
                <a:schemeClr val="accent3">
                  <a:lumMod val="75000"/>
                </a:schemeClr>
              </a:solidFill>
              <a:latin typeface="漢儀新蒂舘閣體" panose="02000600000000000000" pitchFamily="2" charset="-120"/>
              <a:ea typeface="漢儀新蒂舘閣體" panose="02000600000000000000" pitchFamily="2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04B44B4-A1D0-4144-975D-3E9694851D00}"/>
              </a:ext>
            </a:extLst>
          </p:cNvPr>
          <p:cNvSpPr/>
          <p:nvPr/>
        </p:nvSpPr>
        <p:spPr>
          <a:xfrm>
            <a:off x="8544272" y="5157192"/>
            <a:ext cx="25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3600" dirty="0">
                <a:latin typeface="標楷體" panose="03000509000000000000" pitchFamily="65" charset="-120"/>
              </a:rPr>
              <a:t>111/10/24</a:t>
            </a:r>
            <a:endParaRPr lang="zh-TW" altLang="en-US" sz="3600" dirty="0"/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7E9453E7-6B67-4BA4-9349-76F941BBA3C3}"/>
              </a:ext>
            </a:extLst>
          </p:cNvPr>
          <p:cNvSpPr txBox="1">
            <a:spLocks/>
          </p:cNvSpPr>
          <p:nvPr/>
        </p:nvSpPr>
        <p:spPr>
          <a:xfrm>
            <a:off x="1991544" y="3381504"/>
            <a:ext cx="5940660" cy="3024336"/>
          </a:xfrm>
          <a:prstGeom prst="rect">
            <a:avLst/>
          </a:prstGeom>
        </p:spPr>
        <p:txBody>
          <a:bodyPr vert="horz">
            <a:noAutofit/>
          </a:bodyPr>
          <a:lstStyle>
            <a:lvl1pPr marL="0" indent="0" algn="l" rtl="0" eaLnBrk="1" latinLnBrk="0" hangingPunct="1">
              <a:spcBef>
                <a:spcPts val="600"/>
              </a:spcBef>
              <a:buClr>
                <a:schemeClr val="accent1"/>
              </a:buClr>
              <a:buSzPct val="70000"/>
              <a:buFont typeface="Wingdings"/>
              <a:buNone/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2">
                  <a:tint val="60000"/>
                </a:schemeClr>
              </a:buClr>
              <a:buSzPct val="68000"/>
              <a:buFont typeface="Wingdings 2"/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1"/>
              </a:buClr>
              <a:buNone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1">
                  <a:tint val="60000"/>
                </a:schemeClr>
              </a:buClr>
              <a:buSzPct val="60000"/>
              <a:buFont typeface="Wingdings"/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accent2"/>
              </a:buClr>
              <a:buNone/>
              <a:defRPr kumimoji="0" sz="1400" kern="1200" cap="sm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None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會議議程：</a:t>
            </a:r>
            <a:endParaRPr lang="en-US" altLang="zh-TW" sz="3600" b="1" dirty="0">
              <a:solidFill>
                <a:schemeClr val="accent5">
                  <a:lumMod val="50000"/>
                </a:schemeClr>
              </a:solidFill>
              <a:latin typeface="漢儀新蒂舘閣體" panose="02000600000000000000" pitchFamily="2" charset="-120"/>
              <a:ea typeface="漢儀新蒂舘閣體" panose="02000600000000000000" pitchFamily="2" charset="-120"/>
            </a:endParaRPr>
          </a:p>
          <a:p>
            <a:pPr lvl="1"/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一、供餐事務說明</a:t>
            </a:r>
            <a:endParaRPr lang="en-US" altLang="zh-TW" sz="3600" b="1" dirty="0">
              <a:solidFill>
                <a:schemeClr val="accent5">
                  <a:lumMod val="50000"/>
                </a:schemeClr>
              </a:solidFill>
              <a:latin typeface="漢儀新蒂舘閣體" panose="02000600000000000000" pitchFamily="2" charset="-120"/>
              <a:ea typeface="漢儀新蒂舘閣體" panose="02000600000000000000" pitchFamily="2" charset="-120"/>
            </a:endParaRPr>
          </a:p>
          <a:p>
            <a:pPr lvl="1"/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二、午餐內容與形式</a:t>
            </a:r>
            <a:endParaRPr lang="en-US" altLang="zh-TW" sz="3600" b="1" dirty="0">
              <a:solidFill>
                <a:schemeClr val="accent5">
                  <a:lumMod val="50000"/>
                </a:schemeClr>
              </a:solidFill>
              <a:latin typeface="漢儀新蒂舘閣體" panose="02000600000000000000" pitchFamily="2" charset="-120"/>
              <a:ea typeface="漢儀新蒂舘閣體" panose="02000600000000000000" pitchFamily="2" charset="-120"/>
            </a:endParaRPr>
          </a:p>
          <a:p>
            <a:pPr lvl="1"/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三、日常用餐狀況</a:t>
            </a:r>
            <a:endParaRPr lang="en-US" altLang="zh-TW" sz="3600" b="1" dirty="0">
              <a:solidFill>
                <a:schemeClr val="accent5">
                  <a:lumMod val="50000"/>
                </a:schemeClr>
              </a:solidFill>
              <a:latin typeface="漢儀新蒂舘閣體" panose="02000600000000000000" pitchFamily="2" charset="-120"/>
              <a:ea typeface="漢儀新蒂舘閣體" panose="02000600000000000000" pitchFamily="2" charset="-120"/>
            </a:endParaRPr>
          </a:p>
          <a:p>
            <a:pPr lvl="1"/>
            <a:r>
              <a:rPr lang="zh-TW" altLang="en-US" sz="3600" b="1" dirty="0">
                <a:solidFill>
                  <a:schemeClr val="accent5">
                    <a:lumMod val="50000"/>
                  </a:schemeClr>
                </a:solidFill>
                <a:latin typeface="漢儀新蒂舘閣體" panose="02000600000000000000" pitchFamily="2" charset="-120"/>
                <a:ea typeface="漢儀新蒂舘閣體" panose="02000600000000000000" pitchFamily="2" charset="-120"/>
              </a:rPr>
              <a:t>四、檢核回饋說明</a:t>
            </a:r>
          </a:p>
          <a:p>
            <a:endParaRPr lang="zh-TW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340934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1337DDE-0CF6-4A49-BEEC-D409AF229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6C0EBF09-BD9D-4A4E-87E5-E64BC7B79193}"/>
              </a:ext>
            </a:extLst>
          </p:cNvPr>
          <p:cNvSpPr txBox="1">
            <a:spLocks/>
          </p:cNvSpPr>
          <p:nvPr/>
        </p:nvSpPr>
        <p:spPr>
          <a:xfrm>
            <a:off x="3647728" y="5739"/>
            <a:ext cx="8856984" cy="72008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四、檢核回饋說明</a:t>
            </a: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表單勾核   </a:t>
            </a:r>
            <a:endParaRPr lang="en-US" altLang="zh-TW" sz="4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FDB46DCA-BFE4-41F9-ABAF-B58FF92D8ED7}"/>
              </a:ext>
            </a:extLst>
          </p:cNvPr>
          <p:cNvSpPr txBox="1"/>
          <p:nvPr/>
        </p:nvSpPr>
        <p:spPr>
          <a:xfrm>
            <a:off x="1667508" y="842080"/>
            <a:ext cx="885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外訂餐盒衛生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驗收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自主管理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檢核</a:t>
            </a: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表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學校午餐留樣紀錄表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日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外訂餐盒衛生自主管理月報表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  <a:endParaRPr lang="zh-TW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CE4F48E2-AF38-4918-9BFB-5662F32F9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03" y="3001699"/>
            <a:ext cx="4201993" cy="254646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0390F3E-C816-4BB9-8634-53902ED52F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6042" y="2852936"/>
            <a:ext cx="3123250" cy="2557999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D76CC53E-52EF-448D-B1C5-D4FA588DB7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949" y="2995884"/>
            <a:ext cx="4893448" cy="261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465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3F903D00-95CE-48CD-899F-819A8DAF8A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8A51D5F-9017-438B-803F-E21406DD7431}"/>
              </a:ext>
            </a:extLst>
          </p:cNvPr>
          <p:cNvSpPr txBox="1">
            <a:spLocks/>
          </p:cNvSpPr>
          <p:nvPr/>
        </p:nvSpPr>
        <p:spPr>
          <a:xfrm>
            <a:off x="1564640" y="0"/>
            <a:ext cx="8507576" cy="72008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四、檢核回饋說明</a:t>
            </a: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供餐聯繫</a:t>
            </a:r>
            <a:endParaRPr lang="en-US" altLang="zh-TW" sz="4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641FA2F-94D0-4536-A5AB-382420C68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680" y="2248261"/>
            <a:ext cx="4248472" cy="3081558"/>
          </a:xfrm>
          <a:prstGeom prst="rect">
            <a:avLst/>
          </a:prstGeom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F0CCC1C8-999A-4F2E-AE67-C3290B6F5246}"/>
              </a:ext>
            </a:extLst>
          </p:cNvPr>
          <p:cNvSpPr txBox="1"/>
          <p:nvPr/>
        </p:nvSpPr>
        <p:spPr>
          <a:xfrm>
            <a:off x="3791744" y="1142840"/>
            <a:ext cx="27363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line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即時聯絡</a:t>
            </a:r>
          </a:p>
        </p:txBody>
      </p:sp>
    </p:spTree>
    <p:extLst>
      <p:ext uri="{BB962C8B-B14F-4D97-AF65-F5344CB8AC3E}">
        <p14:creationId xmlns:p14="http://schemas.microsoft.com/office/powerpoint/2010/main" val="4073783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262F2AD7-A969-42D8-8DD7-F1F771B637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C8A51D5F-9017-438B-803F-E21406DD7431}"/>
              </a:ext>
            </a:extLst>
          </p:cNvPr>
          <p:cNvSpPr txBox="1">
            <a:spLocks/>
          </p:cNvSpPr>
          <p:nvPr/>
        </p:nvSpPr>
        <p:spPr>
          <a:xfrm>
            <a:off x="191344" y="63520"/>
            <a:ext cx="8892480" cy="135763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四、檢核回饋說明</a:t>
            </a: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滿意度調查</a:t>
            </a:r>
            <a:b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       下個月份的上旬進行</a:t>
            </a:r>
            <a:endParaRPr lang="en-US" altLang="zh-TW" sz="4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923D77D-293C-4FB2-AF7C-730B832706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1700808"/>
            <a:ext cx="1977831" cy="4961531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D9970243-6764-4629-B9D5-E68A14751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8029" y="1592743"/>
            <a:ext cx="2961213" cy="506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661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B09FA2E-6A10-4CB0-9C97-0DB7D7005C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標題 1">
            <a:extLst>
              <a:ext uri="{FF2B5EF4-FFF2-40B4-BE49-F238E27FC236}">
                <a16:creationId xmlns:a16="http://schemas.microsoft.com/office/drawing/2014/main" id="{C01B5086-38B3-4E3E-85C5-195DEE5C5C53}"/>
              </a:ext>
            </a:extLst>
          </p:cNvPr>
          <p:cNvSpPr txBox="1">
            <a:spLocks/>
          </p:cNvSpPr>
          <p:nvPr/>
        </p:nvSpPr>
        <p:spPr>
          <a:xfrm>
            <a:off x="4871864" y="2264441"/>
            <a:ext cx="5915272" cy="230425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altLang="zh-TW" sz="4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兩家廠商：</a:t>
            </a:r>
            <a:endParaRPr lang="en-US" altLang="zh-TW" sz="4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第一餐盒、食家安</a:t>
            </a:r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2634905C-F956-4B82-B23D-C9936AC5B27D}"/>
              </a:ext>
            </a:extLst>
          </p:cNvPr>
          <p:cNvSpPr txBox="1">
            <a:spLocks/>
          </p:cNvSpPr>
          <p:nvPr/>
        </p:nvSpPr>
        <p:spPr>
          <a:xfrm>
            <a:off x="4871864" y="4509120"/>
            <a:ext cx="7632848" cy="1584176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訪廠人員：</a:t>
            </a:r>
            <a:endParaRPr lang="en-US" altLang="zh-TW" sz="4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學務主任、家長代表、衛生組長</a:t>
            </a:r>
            <a:endParaRPr lang="en-US" altLang="zh-TW" sz="4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1D202671-9D6F-420B-B962-36B218DFFEE6}"/>
              </a:ext>
            </a:extLst>
          </p:cNvPr>
          <p:cNvSpPr txBox="1">
            <a:spLocks/>
          </p:cNvSpPr>
          <p:nvPr/>
        </p:nvSpPr>
        <p:spPr>
          <a:xfrm>
            <a:off x="1649760" y="453402"/>
            <a:ext cx="8892480" cy="135763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四、檢核回饋說明</a:t>
            </a:r>
            <a:endParaRPr lang="en-US" altLang="zh-TW" sz="4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</a:t>
            </a: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</a:t>
            </a: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學年度第</a:t>
            </a: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學期訪廠安排                </a:t>
            </a:r>
            <a:endParaRPr lang="en-US" altLang="zh-TW" sz="4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62732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739C64D-C8CF-4D53-9CD2-A2D8EC225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內容版面配置區 8">
            <a:extLst>
              <a:ext uri="{FF2B5EF4-FFF2-40B4-BE49-F238E27FC236}">
                <a16:creationId xmlns:a16="http://schemas.microsoft.com/office/drawing/2014/main" id="{55FC63C0-BE1F-4EAA-86E2-BD28E575545F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3BB3291-CEB0-45D8-A551-C00488698F9D}"/>
              </a:ext>
            </a:extLst>
          </p:cNvPr>
          <p:cNvSpPr txBox="1"/>
          <p:nvPr/>
        </p:nvSpPr>
        <p:spPr>
          <a:xfrm>
            <a:off x="4583832" y="404664"/>
            <a:ext cx="6205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六、</a:t>
            </a:r>
            <a:r>
              <a:rPr lang="en-US" altLang="zh-TW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9-11</a:t>
            </a:r>
            <a:r>
              <a:rPr lang="zh-TW" altLang="en-US" sz="3600" b="1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 突發情形</a:t>
            </a:r>
            <a:endParaRPr lang="en-US" altLang="zh-TW" sz="36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150800F5-1C1E-415E-90C8-62023226F1F9}"/>
              </a:ext>
            </a:extLst>
          </p:cNvPr>
          <p:cNvSpPr txBox="1"/>
          <p:nvPr/>
        </p:nvSpPr>
        <p:spPr>
          <a:xfrm>
            <a:off x="983432" y="1340768"/>
            <a:ext cx="10945216" cy="53860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endParaRPr lang="en-US" altLang="zh-TW" sz="2400" b="0" dirty="0">
              <a:solidFill>
                <a:srgbClr val="000000"/>
              </a:solidFill>
              <a:effectLst/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食家安</a:t>
            </a:r>
            <a:endParaRPr lang="en-US" altLang="zh-TW" sz="3600" dirty="0">
              <a:solidFill>
                <a:srgbClr val="00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36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10/5.10/26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3600" dirty="0">
              <a:solidFill>
                <a:srgbClr val="00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4400" dirty="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</a:t>
            </a:r>
            <a:endParaRPr lang="en-US" altLang="zh-TW" sz="4400" dirty="0">
              <a:solidFill>
                <a:srgbClr val="00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TW" sz="3600" dirty="0">
                <a:solidFill>
                  <a:srgbClr val="000000"/>
                </a:solidFill>
                <a:latin typeface="STKaiti" panose="02010600040101010101" pitchFamily="2" charset="-122"/>
                <a:ea typeface="STKaiti" panose="02010600040101010101" pitchFamily="2" charset="-122"/>
              </a:rPr>
              <a:t>11/14.15.27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TW" sz="3600" dirty="0">
              <a:solidFill>
                <a:srgbClr val="00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TW" sz="2400" dirty="0">
              <a:solidFill>
                <a:srgbClr val="000000"/>
              </a:solidFill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TW" sz="2400" b="0" dirty="0">
              <a:solidFill>
                <a:srgbClr val="000000"/>
              </a:solidFill>
              <a:effectLst/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zh-TW" sz="2400" b="0" dirty="0">
              <a:solidFill>
                <a:srgbClr val="000000"/>
              </a:solidFill>
              <a:effectLst/>
              <a:latin typeface="STKaiti" panose="02010600040101010101" pitchFamily="2" charset="-122"/>
              <a:ea typeface="STKaiti" panose="02010600040101010101" pitchFamily="2" charset="-122"/>
            </a:endParaRPr>
          </a:p>
          <a:p>
            <a:pPr marL="342900" indent="-342900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zh-TW" altLang="en-US" sz="24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21474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50982F08-098B-4162-B9F4-961F61030D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550868" y="1952836"/>
            <a:ext cx="5689148" cy="14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anchor="ctr">
            <a:noAutofit/>
          </a:bodyPr>
          <a:lstStyle>
            <a:lvl1pPr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1pPr>
            <a:lvl2pPr marL="742950" indent="-28575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eaLnBrk="1" hangingPunct="1"/>
            <a:r>
              <a:rPr lang="zh-TW" altLang="en-US" sz="9600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</a:rPr>
              <a:t>臨時動議</a:t>
            </a:r>
            <a:endParaRPr lang="en-US" altLang="zh-TW" sz="9600" b="0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CA7184F-9E18-41AC-9A5C-1176286D3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68" y="3001399"/>
            <a:ext cx="1944216" cy="1476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29" tIns="45714" rIns="91429" bIns="45714" anchor="ctr">
            <a:normAutofit/>
          </a:bodyPr>
          <a:lstStyle>
            <a:lvl1pPr algn="l" defTabSz="966788" rtl="0" eaLnBrk="0" latinLnBrk="0" hangingPunct="0">
              <a:spcBef>
                <a:spcPct val="0"/>
              </a:spcBef>
              <a:buNone/>
              <a:defRPr kumimoji="1" sz="1900" b="1" kern="1200" cap="small" baseline="0">
                <a:solidFill>
                  <a:schemeClr val="tx1"/>
                </a:solidFill>
                <a:latin typeface="Arial" charset="0"/>
                <a:ea typeface="標楷體" pitchFamily="65" charset="-120"/>
                <a:cs typeface="+mj-cs"/>
              </a:defRPr>
            </a:lvl1pPr>
            <a:lvl2pPr marL="742950" indent="-28575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2pPr>
            <a:lvl3pPr marL="1143000" indent="-22860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3pPr>
            <a:lvl4pPr marL="1600200" indent="-22860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4pPr>
            <a:lvl5pPr marL="2057400" indent="-228600" defTabSz="966788" eaLnBrk="0" hangingPunct="0"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kumimoji="1" sz="1900" b="1">
                <a:solidFill>
                  <a:schemeClr val="tx1"/>
                </a:solidFill>
                <a:latin typeface="Arial" charset="0"/>
                <a:ea typeface="標楷體" pitchFamily="65" charset="-120"/>
              </a:defRPr>
            </a:lvl9pPr>
          </a:lstStyle>
          <a:p>
            <a:pPr algn="ctr" eaLnBrk="1" hangingPunct="1"/>
            <a:endParaRPr lang="en-US" altLang="zh-TW" sz="5400" dirty="0">
              <a:solidFill>
                <a:schemeClr val="accent3">
                  <a:lumMod val="75000"/>
                </a:schemeClr>
              </a:solidFill>
              <a:latin typeface="標楷體" panose="03000509000000000000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4FB40D2C-3B20-4DE5-A7D9-AF3C5770EAA6}"/>
              </a:ext>
            </a:extLst>
          </p:cNvPr>
          <p:cNvSpPr txBox="1"/>
          <p:nvPr/>
        </p:nvSpPr>
        <p:spPr>
          <a:xfrm>
            <a:off x="441502" y="5064461"/>
            <a:ext cx="665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chemeClr val="accent3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感謝委員的蒞臨指正</a:t>
            </a:r>
          </a:p>
        </p:txBody>
      </p:sp>
    </p:spTree>
    <p:extLst>
      <p:ext uri="{BB962C8B-B14F-4D97-AF65-F5344CB8AC3E}">
        <p14:creationId xmlns:p14="http://schemas.microsoft.com/office/powerpoint/2010/main" val="1524644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6B01316-7EF0-40E9-B555-A298BE2627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7472" y="188641"/>
            <a:ext cx="8990528" cy="1152127"/>
          </a:xfrm>
        </p:spPr>
        <p:txBody>
          <a:bodyPr>
            <a:noAutofit/>
          </a:bodyPr>
          <a:lstStyle/>
          <a:p>
            <a:r>
              <a:rPr lang="zh-TW" altLang="en-US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一、供餐事務說明</a:t>
            </a:r>
            <a:b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zh-TW" altLang="zh-TW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第一餐盒供應單月份；食家安供應雙月份</a:t>
            </a:r>
            <a:endParaRPr lang="zh-TW" altLang="en-US" sz="4000" b="1" dirty="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990202816"/>
              </p:ext>
            </p:extLst>
          </p:nvPr>
        </p:nvGraphicFramePr>
        <p:xfrm>
          <a:off x="3071664" y="2155649"/>
          <a:ext cx="8798790" cy="179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6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6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6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861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8.9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10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11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12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861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廠商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食家安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食家安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內容版面配置區 3">
            <a:extLst>
              <a:ext uri="{FF2B5EF4-FFF2-40B4-BE49-F238E27FC236}">
                <a16:creationId xmlns:a16="http://schemas.microsoft.com/office/drawing/2014/main" id="{FB073E12-D3E0-48A2-8EA1-96FB713F91B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246353"/>
              </p:ext>
            </p:extLst>
          </p:nvPr>
        </p:nvGraphicFramePr>
        <p:xfrm>
          <a:off x="3079944" y="4895378"/>
          <a:ext cx="8798790" cy="17972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81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4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664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64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6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664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89861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5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32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98619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廠商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食家安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食家安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第一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2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食家安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標題 1">
            <a:extLst>
              <a:ext uri="{FF2B5EF4-FFF2-40B4-BE49-F238E27FC236}">
                <a16:creationId xmlns:a16="http://schemas.microsoft.com/office/drawing/2014/main" id="{2A24C168-8268-4DD3-99F4-15799E9398C9}"/>
              </a:ext>
            </a:extLst>
          </p:cNvPr>
          <p:cNvSpPr txBox="1">
            <a:spLocks/>
          </p:cNvSpPr>
          <p:nvPr/>
        </p:nvSpPr>
        <p:spPr>
          <a:xfrm>
            <a:off x="6432163" y="1399326"/>
            <a:ext cx="8990528" cy="71712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第一學期</a:t>
            </a:r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2503373-1290-4489-B0A5-9DEDFFCF332A}"/>
              </a:ext>
            </a:extLst>
          </p:cNvPr>
          <p:cNvSpPr txBox="1">
            <a:spLocks/>
          </p:cNvSpPr>
          <p:nvPr/>
        </p:nvSpPr>
        <p:spPr>
          <a:xfrm>
            <a:off x="6456040" y="4099852"/>
            <a:ext cx="8990528" cy="717120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第二學期</a:t>
            </a:r>
          </a:p>
        </p:txBody>
      </p:sp>
    </p:spTree>
    <p:extLst>
      <p:ext uri="{BB962C8B-B14F-4D97-AF65-F5344CB8AC3E}">
        <p14:creationId xmlns:p14="http://schemas.microsoft.com/office/powerpoint/2010/main" val="2558826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95EB906-29F5-4BC3-90BA-47FC0A5F65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3"/>
            <a:ext cx="12192000" cy="6858000"/>
          </a:xfrm>
          <a:prstGeom prst="rect">
            <a:avLst/>
          </a:prstGeom>
        </p:spPr>
      </p:pic>
      <p:graphicFrame>
        <p:nvGraphicFramePr>
          <p:cNvPr id="5" name="內容版面配置區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034757"/>
              </p:ext>
            </p:extLst>
          </p:nvPr>
        </p:nvGraphicFramePr>
        <p:xfrm>
          <a:off x="3359696" y="3140968"/>
          <a:ext cx="6120680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206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學 生 ：</a:t>
                      </a:r>
                      <a:r>
                        <a:rPr lang="en-US" altLang="zh-TW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608</a:t>
                      </a: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  <a:r>
                        <a:rPr lang="en-US" altLang="zh-TW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葷</a:t>
                      </a:r>
                      <a:r>
                        <a:rPr lang="en-US" altLang="zh-TW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602</a:t>
                      </a:r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人、素</a:t>
                      </a:r>
                      <a:r>
                        <a:rPr lang="en-US" altLang="zh-TW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</a:t>
                      </a:r>
                      <a:r>
                        <a:rPr lang="zh-TW" altLang="en-US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  <a:r>
                        <a:rPr lang="en-US" altLang="zh-TW" sz="3200" b="0" dirty="0">
                          <a:solidFill>
                            <a:schemeClr val="bg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200" b="0" dirty="0">
                        <a:solidFill>
                          <a:schemeClr val="bg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教職員：</a:t>
                      </a:r>
                      <a:r>
                        <a:rPr lang="en-US" altLang="zh-TW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26</a:t>
                      </a: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  <a:r>
                        <a:rPr lang="en-US" altLang="zh-TW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葷</a:t>
                      </a:r>
                      <a:r>
                        <a:rPr lang="en-US" altLang="zh-TW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25</a:t>
                      </a: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人、素</a:t>
                      </a:r>
                      <a:r>
                        <a:rPr lang="en-US" altLang="zh-TW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  <a:r>
                        <a:rPr lang="en-US" altLang="zh-TW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  <a:endParaRPr lang="zh-TW" altLang="en-US" sz="32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/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合  計：</a:t>
                      </a:r>
                      <a:r>
                        <a:rPr lang="en-US" altLang="zh-TW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634</a:t>
                      </a: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標題 1">
            <a:extLst>
              <a:ext uri="{FF2B5EF4-FFF2-40B4-BE49-F238E27FC236}">
                <a16:creationId xmlns:a16="http://schemas.microsoft.com/office/drawing/2014/main" id="{3C6B675D-3A09-4705-B32E-64F7FD4A834E}"/>
              </a:ext>
            </a:extLst>
          </p:cNvPr>
          <p:cNvSpPr txBox="1">
            <a:spLocks/>
          </p:cNvSpPr>
          <p:nvPr/>
        </p:nvSpPr>
        <p:spPr>
          <a:xfrm>
            <a:off x="1924772" y="764704"/>
            <a:ext cx="8990528" cy="1152127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二、供餐事務說明</a:t>
            </a:r>
            <a:endParaRPr lang="en-US" altLang="zh-TW" sz="4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/>
            <a:r>
              <a:rPr lang="en-US" altLang="zh-TW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112-1</a:t>
            </a:r>
            <a:r>
              <a:rPr lang="zh-TW" alt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訂餐人數</a:t>
            </a:r>
          </a:p>
        </p:txBody>
      </p:sp>
    </p:spTree>
    <p:extLst>
      <p:ext uri="{BB962C8B-B14F-4D97-AF65-F5344CB8AC3E}">
        <p14:creationId xmlns:p14="http://schemas.microsoft.com/office/powerpoint/2010/main" val="2493741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C34AB74-0F3D-48BC-9237-7AC6F7723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標題 1">
            <a:extLst>
              <a:ext uri="{FF2B5EF4-FFF2-40B4-BE49-F238E27FC236}">
                <a16:creationId xmlns:a16="http://schemas.microsoft.com/office/drawing/2014/main" id="{A07FFB2F-7F6C-43B2-A1B6-7EC2BE4E080B}"/>
              </a:ext>
            </a:extLst>
          </p:cNvPr>
          <p:cNvSpPr txBox="1">
            <a:spLocks/>
          </p:cNvSpPr>
          <p:nvPr/>
        </p:nvSpPr>
        <p:spPr>
          <a:xfrm>
            <a:off x="2639616" y="47201"/>
            <a:ext cx="8568952" cy="70844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二、午餐形式與食材內容</a:t>
            </a:r>
            <a:r>
              <a:rPr lang="en-US" altLang="zh-TW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午餐規格</a:t>
            </a:r>
            <a:endParaRPr lang="en-US" altLang="zh-TW" sz="4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graphicFrame>
        <p:nvGraphicFramePr>
          <p:cNvPr id="6" name="內容版面配置區 3">
            <a:extLst>
              <a:ext uri="{FF2B5EF4-FFF2-40B4-BE49-F238E27FC236}">
                <a16:creationId xmlns:a16="http://schemas.microsoft.com/office/drawing/2014/main" id="{57C797A2-04A8-42B1-96F3-5467A847F4BE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259119111"/>
              </p:ext>
            </p:extLst>
          </p:nvPr>
        </p:nvGraphicFramePr>
        <p:xfrm>
          <a:off x="2674328" y="803487"/>
          <a:ext cx="9073008" cy="54001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73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33684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ts val="46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每餐</a:t>
                      </a:r>
                      <a:r>
                        <a:rPr lang="en-US" altLang="zh-TW" sz="3200" b="0" dirty="0">
                          <a:solidFill>
                            <a:schemeClr val="accent3">
                              <a:lumMod val="60000"/>
                              <a:lumOff val="40000"/>
                            </a:schemeClr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64</a:t>
                      </a:r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元</a:t>
                      </a:r>
                      <a:endParaRPr lang="en-US" altLang="zh-TW" sz="32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en-US" altLang="zh-TW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主食、</a:t>
                      </a:r>
                      <a:r>
                        <a:rPr lang="en-US" altLang="zh-TW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kumimoji="0" lang="zh-TW" altLang="en-US" sz="32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主菜、</a:t>
                      </a:r>
                      <a:r>
                        <a:rPr kumimoji="0" lang="en-US" altLang="zh-TW" sz="32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</a:t>
                      </a:r>
                      <a:r>
                        <a:rPr kumimoji="0" lang="zh-TW" altLang="en-US" sz="32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副菜、</a:t>
                      </a:r>
                      <a:r>
                        <a:rPr kumimoji="0" lang="en-US" altLang="zh-TW" sz="32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</a:t>
                      </a:r>
                      <a:r>
                        <a:rPr kumimoji="0" lang="zh-TW" altLang="en-US" sz="32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湯品</a:t>
                      </a:r>
                      <a:endParaRPr kumimoji="0" lang="en-US" altLang="zh-TW" sz="3200" b="0" kern="120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ts val="4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kumimoji="0" lang="zh-TW" altLang="zh-TW" sz="32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每週</a:t>
                      </a:r>
                      <a:r>
                        <a:rPr kumimoji="0" lang="en-US" altLang="zh-TW" sz="32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</a:t>
                      </a:r>
                      <a:r>
                        <a:rPr kumimoji="0" lang="zh-TW" altLang="zh-TW" sz="32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次牛奶</a:t>
                      </a:r>
                      <a:r>
                        <a:rPr kumimoji="0" lang="en-US" altLang="zh-TW" sz="32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(</a:t>
                      </a:r>
                      <a:r>
                        <a:rPr kumimoji="0" lang="zh-TW" altLang="en-US" sz="32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乳糖不耐症者改為豆漿</a:t>
                      </a:r>
                      <a:r>
                        <a:rPr kumimoji="0" lang="en-US" altLang="zh-TW" sz="3200" b="0" kern="120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)</a:t>
                      </a:r>
                      <a:endParaRPr lang="en-US" altLang="zh-TW" sz="32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pPr marL="342900" indent="-342900" algn="l">
                        <a:lnSpc>
                          <a:spcPts val="46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一律採用國產在地豬肉</a:t>
                      </a:r>
                      <a:r>
                        <a:rPr lang="en-US" altLang="zh-TW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(</a:t>
                      </a:r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含半成品及加工品</a:t>
                      </a:r>
                      <a:r>
                        <a:rPr lang="en-US" altLang="zh-TW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)</a:t>
                      </a:r>
                    </a:p>
                    <a:p>
                      <a:pPr marL="342900" indent="-342900" algn="l">
                        <a:lnSpc>
                          <a:spcPts val="46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所有食材需符合三章一</a:t>
                      </a:r>
                      <a:r>
                        <a:rPr lang="en-US" altLang="zh-TW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Q</a:t>
                      </a:r>
                      <a:r>
                        <a:rPr lang="zh-TW" altLang="en-US" sz="3200" b="0" dirty="0">
                          <a:solidFill>
                            <a:schemeClr val="tx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或產銷履歷認證</a:t>
                      </a:r>
                      <a:endParaRPr lang="en-US" altLang="zh-TW" sz="3200" b="0" dirty="0">
                        <a:solidFill>
                          <a:schemeClr val="tx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66495">
                <a:tc>
                  <a:txBody>
                    <a:bodyPr/>
                    <a:lstStyle/>
                    <a:p>
                      <a:pPr marL="342900" indent="-342900" algn="l">
                        <a:lnSpc>
                          <a:spcPts val="4600"/>
                        </a:lnSpc>
                        <a:buFont typeface="Wingdings" panose="05000000000000000000" pitchFamily="2" charset="2"/>
                        <a:buChar char="Ø"/>
                      </a:pP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每週</a:t>
                      </a:r>
                      <a:r>
                        <a:rPr lang="en-US" altLang="zh-TW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</a:t>
                      </a: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次有機蔬菜、</a:t>
                      </a:r>
                      <a:r>
                        <a:rPr lang="en-US" altLang="zh-TW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</a:t>
                      </a:r>
                      <a:r>
                        <a:rPr lang="zh-TW" altLang="en-US" sz="3200" b="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次有機米（依局來文辦理）</a:t>
                      </a:r>
                      <a:endParaRPr lang="en-US" altLang="zh-TW" sz="3200" b="0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88231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A496A701-2506-4746-9C7F-FA92B274D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28" y="-15814"/>
            <a:ext cx="12192000" cy="685800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38A1F9E1-E6DE-434F-B597-1B76A8AB8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9616" y="1742861"/>
            <a:ext cx="1798263" cy="4690426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E33D867D-AA27-4DDD-B84A-E6A0C20D6697}"/>
              </a:ext>
            </a:extLst>
          </p:cNvPr>
          <p:cNvSpPr txBox="1">
            <a:spLocks/>
          </p:cNvSpPr>
          <p:nvPr/>
        </p:nvSpPr>
        <p:spPr>
          <a:xfrm>
            <a:off x="1847528" y="845452"/>
            <a:ext cx="8775912" cy="70844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二、午餐內容與形式</a:t>
            </a:r>
            <a:endParaRPr lang="en-US" altLang="zh-TW" sz="4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     學校網頁專區公告每月菜單</a:t>
            </a:r>
            <a:endParaRPr lang="en-US" altLang="zh-TW" sz="4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B9533016-98C5-46FC-B989-EA0C48A246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8000" r="2119"/>
          <a:stretch/>
        </p:blipFill>
        <p:spPr>
          <a:xfrm>
            <a:off x="7608168" y="1742861"/>
            <a:ext cx="2382376" cy="4854491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A46E593-4413-4CF0-89C4-8F4A7CA637F7}"/>
              </a:ext>
            </a:extLst>
          </p:cNvPr>
          <p:cNvSpPr/>
          <p:nvPr/>
        </p:nvSpPr>
        <p:spPr>
          <a:xfrm>
            <a:off x="7684201" y="4088074"/>
            <a:ext cx="2230309" cy="781086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3825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2E01B98C-D33C-44B8-B9A9-6A88C8308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標題 1">
            <a:extLst>
              <a:ext uri="{FF2B5EF4-FFF2-40B4-BE49-F238E27FC236}">
                <a16:creationId xmlns:a16="http://schemas.microsoft.com/office/drawing/2014/main" id="{C2BB1502-E09F-4AF9-B4FB-9ED2B1840C5A}"/>
              </a:ext>
            </a:extLst>
          </p:cNvPr>
          <p:cNvSpPr txBox="1">
            <a:spLocks/>
          </p:cNvSpPr>
          <p:nvPr/>
        </p:nvSpPr>
        <p:spPr>
          <a:xfrm>
            <a:off x="3615037" y="-13609"/>
            <a:ext cx="8568952" cy="70844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二、午餐內容與形式</a:t>
            </a:r>
            <a:r>
              <a:rPr lang="en-US" altLang="zh-TW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solidFill>
                  <a:srgbClr val="3333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食材內容</a:t>
            </a:r>
            <a:endParaRPr lang="en-US" altLang="zh-TW" sz="4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標題 1">
            <a:extLst>
              <a:ext uri="{FF2B5EF4-FFF2-40B4-BE49-F238E27FC236}">
                <a16:creationId xmlns:a16="http://schemas.microsoft.com/office/drawing/2014/main" id="{CB4C17FB-FC06-4414-8CB1-C2592793F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6009" y="488797"/>
            <a:ext cx="8927008" cy="850106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  <a:hlinkClick r:id="rId3"/>
              </a:rPr>
              <a:t>教育部校園食材登錄平臺</a:t>
            </a: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每日上傳菜色</a:t>
            </a: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088DA56A-CB12-407A-A385-F6B884E044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6649"/>
          <a:stretch/>
        </p:blipFill>
        <p:spPr>
          <a:xfrm>
            <a:off x="3436009" y="1483723"/>
            <a:ext cx="8037404" cy="1376966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F2FDCDA0-6660-4546-BF52-E6A862D1545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11633"/>
          <a:stretch/>
        </p:blipFill>
        <p:spPr>
          <a:xfrm>
            <a:off x="3436009" y="3215235"/>
            <a:ext cx="7936080" cy="328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851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0A85F10-8611-4156-9704-06A93BBDD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8D856B2D-863B-4503-9B79-456AB7DBFDF5}"/>
              </a:ext>
            </a:extLst>
          </p:cNvPr>
          <p:cNvSpPr txBox="1">
            <a:spLocks/>
          </p:cNvSpPr>
          <p:nvPr/>
        </p:nvSpPr>
        <p:spPr>
          <a:xfrm>
            <a:off x="1538600" y="67816"/>
            <a:ext cx="8568952" cy="708445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三、日常用餐情形 </a:t>
            </a: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 </a:t>
            </a:r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墊底箱、保冷袋</a:t>
            </a:r>
            <a:endParaRPr lang="en-US" altLang="zh-TW" sz="4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4" name="圖片 13">
            <a:extLst>
              <a:ext uri="{FF2B5EF4-FFF2-40B4-BE49-F238E27FC236}">
                <a16:creationId xmlns:a16="http://schemas.microsoft.com/office/drawing/2014/main" id="{C2A1E705-08DF-4AD7-936A-82C2269715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844077"/>
            <a:ext cx="6653807" cy="2998818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1E4B5A8B-8D88-434E-8E6E-83466EB93B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727" y="3910711"/>
            <a:ext cx="6270538" cy="282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33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85331D0-384A-45AE-A7FB-39E2892BD6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8D856B2D-863B-4503-9B79-456AB7DBFDF5}"/>
              </a:ext>
            </a:extLst>
          </p:cNvPr>
          <p:cNvSpPr txBox="1">
            <a:spLocks/>
          </p:cNvSpPr>
          <p:nvPr/>
        </p:nvSpPr>
        <p:spPr>
          <a:xfrm>
            <a:off x="263352" y="548680"/>
            <a:ext cx="4824536" cy="1355448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三、日常用餐情形 </a:t>
            </a: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宣導不併桌、不共食</a:t>
            </a:r>
            <a:endParaRPr lang="en-US" altLang="zh-TW" sz="4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01CA8A50-BD20-4661-81FC-ADBB070A03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1303780"/>
            <a:ext cx="6355133" cy="2864208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E04C2CF-82ED-4CEF-B975-ECC7CCB51D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643"/>
          <a:stretch/>
        </p:blipFill>
        <p:spPr>
          <a:xfrm>
            <a:off x="5504716" y="4227551"/>
            <a:ext cx="6179656" cy="251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19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DFE89A4F-4C67-482D-82F2-84AB83ECF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標題 1">
            <a:extLst>
              <a:ext uri="{FF2B5EF4-FFF2-40B4-BE49-F238E27FC236}">
                <a16:creationId xmlns:a16="http://schemas.microsoft.com/office/drawing/2014/main" id="{8D856B2D-863B-4503-9B79-456AB7DBFDF5}"/>
              </a:ext>
            </a:extLst>
          </p:cNvPr>
          <p:cNvSpPr txBox="1">
            <a:spLocks/>
          </p:cNvSpPr>
          <p:nvPr/>
        </p:nvSpPr>
        <p:spPr>
          <a:xfrm>
            <a:off x="1667508" y="363495"/>
            <a:ext cx="8856984" cy="1252473"/>
          </a:xfrm>
          <a:prstGeom prst="rect">
            <a:avLst/>
          </a:prstGeom>
        </p:spPr>
        <p:txBody>
          <a:bodyPr vert="horz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0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三、日常用餐情形</a:t>
            </a:r>
            <a:r>
              <a:rPr lang="en-US" altLang="zh-TW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-</a:t>
            </a:r>
          </a:p>
          <a:p>
            <a:r>
              <a:rPr lang="zh-TW" altLang="en-US" sz="4000" b="1" dirty="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 打菜戴口罩、手套、學生依序取餐</a:t>
            </a:r>
            <a:endParaRPr lang="en-US" altLang="zh-TW" sz="4000" b="1" dirty="0">
              <a:solidFill>
                <a:srgbClr val="3333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B4B7DB0-D9AD-4656-B446-9C347C31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708920"/>
            <a:ext cx="4104456" cy="307834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4DF93362-FC0A-4647-B904-240C1C48DC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2727300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9742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壁窗">
  <a:themeElements>
    <a:clrScheme name="壁窗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壁窗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壁窗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3096</TotalTime>
  <Words>445</Words>
  <Application>Microsoft Office PowerPoint</Application>
  <PresentationFormat>寬螢幕</PresentationFormat>
  <Paragraphs>83</Paragraphs>
  <Slides>15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15</vt:i4>
      </vt:variant>
    </vt:vector>
  </HeadingPairs>
  <TitlesOfParts>
    <vt:vector size="25" baseType="lpstr">
      <vt:lpstr>STKaiti</vt:lpstr>
      <vt:lpstr>新細明體</vt:lpstr>
      <vt:lpstr>漢儀新蒂舘閣體</vt:lpstr>
      <vt:lpstr>標楷體</vt:lpstr>
      <vt:lpstr>Arial</vt:lpstr>
      <vt:lpstr>Calibri</vt:lpstr>
      <vt:lpstr>Century Schoolbook</vt:lpstr>
      <vt:lpstr>Wingdings</vt:lpstr>
      <vt:lpstr>Wingdings 2</vt:lpstr>
      <vt:lpstr>壁窗</vt:lpstr>
      <vt:lpstr>臺北市立民生國中 112學年度第1學期 午餐供應委員會                              </vt:lpstr>
      <vt:lpstr>一、供餐事務說明 第一餐盒供應單月份；食家安供應雙月份</vt:lpstr>
      <vt:lpstr>PowerPoint 簡報</vt:lpstr>
      <vt:lpstr>PowerPoint 簡報</vt:lpstr>
      <vt:lpstr>PowerPoint 簡報</vt:lpstr>
      <vt:lpstr>教育部校園食材登錄平臺-每日上傳菜色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臨時動議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102學年度第一學期 臺北市立民生國中 午餐供應委員會 期中會議</dc:title>
  <dc:creator>Acer</dc:creator>
  <cp:lastModifiedBy>user</cp:lastModifiedBy>
  <cp:revision>333</cp:revision>
  <cp:lastPrinted>2022-11-10T06:21:01Z</cp:lastPrinted>
  <dcterms:created xsi:type="dcterms:W3CDTF">2013-11-20T13:40:48Z</dcterms:created>
  <dcterms:modified xsi:type="dcterms:W3CDTF">2023-11-27T06:34:01Z</dcterms:modified>
</cp:coreProperties>
</file>